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360" r:id="rId2"/>
    <p:sldId id="370" r:id="rId3"/>
    <p:sldId id="369" r:id="rId4"/>
    <p:sldId id="367" r:id="rId5"/>
    <p:sldId id="372" r:id="rId6"/>
    <p:sldId id="375" r:id="rId7"/>
    <p:sldId id="377" r:id="rId8"/>
    <p:sldId id="378" r:id="rId9"/>
    <p:sldId id="371" r:id="rId10"/>
    <p:sldId id="379" r:id="rId11"/>
    <p:sldId id="335" r:id="rId12"/>
    <p:sldId id="292" r:id="rId13"/>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2F32F6FF-EEA5-48A9-8D4A-623FAC3032D5}">
          <p14:sldIdLst>
            <p14:sldId id="360"/>
            <p14:sldId id="370"/>
            <p14:sldId id="369"/>
            <p14:sldId id="367"/>
            <p14:sldId id="372"/>
            <p14:sldId id="375"/>
            <p14:sldId id="377"/>
            <p14:sldId id="378"/>
            <p14:sldId id="371"/>
            <p14:sldId id="379"/>
            <p14:sldId id="335"/>
            <p14:sldId id="2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6D43"/>
    <a:srgbClr val="8CA0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2" autoAdjust="0"/>
    <p:restoredTop sz="80194" autoAdjust="0"/>
  </p:normalViewPr>
  <p:slideViewPr>
    <p:cSldViewPr>
      <p:cViewPr varScale="1">
        <p:scale>
          <a:sx n="84" d="100"/>
          <a:sy n="84" d="100"/>
        </p:scale>
        <p:origin x="207"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5" d="100"/>
          <a:sy n="65" d="100"/>
        </p:scale>
        <p:origin x="2565"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88373D-19D1-4E8A-BF89-0BD307F0BD2A}"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GB"/>
        </a:p>
      </dgm:t>
    </dgm:pt>
    <dgm:pt modelId="{96682C51-7D07-4507-8F05-514AE838C87B}">
      <dgm:prSet phldrT="[Text]"/>
      <dgm:spPr/>
      <dgm:t>
        <a:bodyPr/>
        <a:lstStyle/>
        <a:p>
          <a:r>
            <a:rPr lang="de-DE" dirty="0"/>
            <a:t>European </a:t>
          </a:r>
          <a:r>
            <a:rPr lang="de-DE" dirty="0" err="1"/>
            <a:t>Commission</a:t>
          </a:r>
          <a:endParaRPr lang="en-GB" dirty="0"/>
        </a:p>
      </dgm:t>
    </dgm:pt>
    <dgm:pt modelId="{F4892D2D-7E93-4DA1-B772-5846523F2FE0}" type="parTrans" cxnId="{6D1E45CF-61BA-4A5C-9840-03B41992FCDB}">
      <dgm:prSet/>
      <dgm:spPr/>
      <dgm:t>
        <a:bodyPr/>
        <a:lstStyle/>
        <a:p>
          <a:endParaRPr lang="en-GB"/>
        </a:p>
      </dgm:t>
    </dgm:pt>
    <dgm:pt modelId="{5EE65B7D-85D1-4DF0-A803-B66C2A410BD3}" type="sibTrans" cxnId="{6D1E45CF-61BA-4A5C-9840-03B41992FCDB}">
      <dgm:prSet/>
      <dgm:spPr/>
      <dgm:t>
        <a:bodyPr/>
        <a:lstStyle/>
        <a:p>
          <a:endParaRPr lang="en-GB"/>
        </a:p>
      </dgm:t>
    </dgm:pt>
    <dgm:pt modelId="{E94D826D-80D3-4D93-A172-727F71A14721}">
      <dgm:prSet phldrT="[Text]"/>
      <dgm:spPr/>
      <dgm:t>
        <a:bodyPr/>
        <a:lstStyle/>
        <a:p>
          <a:r>
            <a:rPr lang="de-DE" b="1" dirty="0" err="1"/>
            <a:t>Proposes</a:t>
          </a:r>
          <a:r>
            <a:rPr lang="de-DE" b="1" dirty="0"/>
            <a:t> </a:t>
          </a:r>
          <a:r>
            <a:rPr lang="de-DE" b="1" dirty="0" err="1"/>
            <a:t>Draft</a:t>
          </a:r>
          <a:r>
            <a:rPr lang="de-DE" b="1" dirty="0"/>
            <a:t> Legislation</a:t>
          </a:r>
          <a:endParaRPr lang="en-GB" b="1" dirty="0"/>
        </a:p>
      </dgm:t>
    </dgm:pt>
    <dgm:pt modelId="{00E5B935-AFE4-4901-AE45-1C5F2D7571B8}" type="parTrans" cxnId="{762A73CD-C32E-4E8A-9E83-2A5D1D6CA5C5}">
      <dgm:prSet/>
      <dgm:spPr/>
      <dgm:t>
        <a:bodyPr/>
        <a:lstStyle/>
        <a:p>
          <a:endParaRPr lang="en-GB"/>
        </a:p>
      </dgm:t>
    </dgm:pt>
    <dgm:pt modelId="{0091AD16-6E19-4D5F-B3CB-4716AFB2E756}" type="sibTrans" cxnId="{762A73CD-C32E-4E8A-9E83-2A5D1D6CA5C5}">
      <dgm:prSet/>
      <dgm:spPr/>
      <dgm:t>
        <a:bodyPr/>
        <a:lstStyle/>
        <a:p>
          <a:endParaRPr lang="en-GB"/>
        </a:p>
      </dgm:t>
    </dgm:pt>
    <dgm:pt modelId="{502CF49B-2AD3-4048-9553-07DCB22055DE}">
      <dgm:prSet phldrT="[Text]"/>
      <dgm:spPr/>
      <dgm:t>
        <a:bodyPr/>
        <a:lstStyle/>
        <a:p>
          <a:r>
            <a:rPr lang="de-DE" dirty="0"/>
            <a:t>Can </a:t>
          </a:r>
          <a:r>
            <a:rPr lang="de-DE" dirty="0" err="1"/>
            <a:t>Withdraw</a:t>
          </a:r>
          <a:r>
            <a:rPr lang="de-DE" dirty="0"/>
            <a:t> </a:t>
          </a:r>
          <a:r>
            <a:rPr lang="de-DE" dirty="0" err="1"/>
            <a:t>Draft</a:t>
          </a:r>
          <a:r>
            <a:rPr lang="de-DE" dirty="0"/>
            <a:t> </a:t>
          </a:r>
          <a:endParaRPr lang="en-GB" dirty="0"/>
        </a:p>
      </dgm:t>
    </dgm:pt>
    <dgm:pt modelId="{8E22E2ED-7B90-4C07-BC21-7236935E4B05}" type="parTrans" cxnId="{769721E8-0A0B-4994-ACF3-D9BAFCDC7415}">
      <dgm:prSet/>
      <dgm:spPr/>
      <dgm:t>
        <a:bodyPr/>
        <a:lstStyle/>
        <a:p>
          <a:endParaRPr lang="en-GB"/>
        </a:p>
      </dgm:t>
    </dgm:pt>
    <dgm:pt modelId="{D78A8FC1-5E57-4221-B5E0-5A43EEAF3577}" type="sibTrans" cxnId="{769721E8-0A0B-4994-ACF3-D9BAFCDC7415}">
      <dgm:prSet/>
      <dgm:spPr/>
      <dgm:t>
        <a:bodyPr/>
        <a:lstStyle/>
        <a:p>
          <a:endParaRPr lang="en-GB"/>
        </a:p>
      </dgm:t>
    </dgm:pt>
    <dgm:pt modelId="{BBF50605-8C11-4C68-A9DA-80C2F87EA9C1}">
      <dgm:prSet phldrT="[Text]"/>
      <dgm:spPr/>
      <dgm:t>
        <a:bodyPr/>
        <a:lstStyle/>
        <a:p>
          <a:r>
            <a:rPr lang="de-DE" dirty="0"/>
            <a:t>Council</a:t>
          </a:r>
          <a:endParaRPr lang="en-GB" dirty="0"/>
        </a:p>
      </dgm:t>
    </dgm:pt>
    <dgm:pt modelId="{DFF6C355-4CF9-4699-8EA2-19C5B0F1235F}" type="parTrans" cxnId="{8DCE2B45-2BB4-4B6E-B6E5-F43AAA82D3B8}">
      <dgm:prSet/>
      <dgm:spPr/>
      <dgm:t>
        <a:bodyPr/>
        <a:lstStyle/>
        <a:p>
          <a:endParaRPr lang="en-GB"/>
        </a:p>
      </dgm:t>
    </dgm:pt>
    <dgm:pt modelId="{2C519795-5056-46DB-BDB9-6A7B304323CC}" type="sibTrans" cxnId="{8DCE2B45-2BB4-4B6E-B6E5-F43AAA82D3B8}">
      <dgm:prSet/>
      <dgm:spPr/>
      <dgm:t>
        <a:bodyPr/>
        <a:lstStyle/>
        <a:p>
          <a:endParaRPr lang="en-GB"/>
        </a:p>
      </dgm:t>
    </dgm:pt>
    <dgm:pt modelId="{1665EE7F-7F4E-414B-A54A-2186671513D9}">
      <dgm:prSet phldrT="[Text]"/>
      <dgm:spPr/>
      <dgm:t>
        <a:bodyPr/>
        <a:lstStyle/>
        <a:p>
          <a:r>
            <a:rPr lang="de-DE" dirty="0" err="1"/>
            <a:t>Initiates</a:t>
          </a:r>
          <a:r>
            <a:rPr lang="de-DE" dirty="0"/>
            <a:t> </a:t>
          </a:r>
          <a:r>
            <a:rPr lang="de-DE" dirty="0" err="1"/>
            <a:t>Legilastion</a:t>
          </a:r>
          <a:endParaRPr lang="en-GB" dirty="0"/>
        </a:p>
      </dgm:t>
    </dgm:pt>
    <dgm:pt modelId="{EC51784C-72A0-4A01-936B-CAF617B9519E}" type="parTrans" cxnId="{5865F93D-8EFB-485F-926F-3BA1F2A0812F}">
      <dgm:prSet/>
      <dgm:spPr/>
      <dgm:t>
        <a:bodyPr/>
        <a:lstStyle/>
        <a:p>
          <a:endParaRPr lang="en-GB"/>
        </a:p>
      </dgm:t>
    </dgm:pt>
    <dgm:pt modelId="{504FD8D3-A4A7-4677-9019-614DC3977985}" type="sibTrans" cxnId="{5865F93D-8EFB-485F-926F-3BA1F2A0812F}">
      <dgm:prSet/>
      <dgm:spPr/>
      <dgm:t>
        <a:bodyPr/>
        <a:lstStyle/>
        <a:p>
          <a:endParaRPr lang="en-GB"/>
        </a:p>
      </dgm:t>
    </dgm:pt>
    <dgm:pt modelId="{A9BF76D3-6999-40B2-B99F-EF0A73A90235}">
      <dgm:prSet phldrT="[Text]"/>
      <dgm:spPr/>
      <dgm:t>
        <a:bodyPr/>
        <a:lstStyle/>
        <a:p>
          <a:r>
            <a:rPr lang="de-DE" dirty="0" err="1"/>
            <a:t>Amends</a:t>
          </a:r>
          <a:r>
            <a:rPr lang="de-DE" dirty="0"/>
            <a:t> </a:t>
          </a:r>
          <a:r>
            <a:rPr lang="de-DE" dirty="0" err="1"/>
            <a:t>Proposal</a:t>
          </a:r>
          <a:r>
            <a:rPr lang="de-DE" dirty="0"/>
            <a:t> </a:t>
          </a:r>
          <a:r>
            <a:rPr lang="de-DE" dirty="0" err="1"/>
            <a:t>by</a:t>
          </a:r>
          <a:r>
            <a:rPr lang="de-DE" dirty="0"/>
            <a:t> EU </a:t>
          </a:r>
          <a:r>
            <a:rPr lang="de-DE" dirty="0" err="1"/>
            <a:t>Commission</a:t>
          </a:r>
          <a:endParaRPr lang="en-GB" dirty="0"/>
        </a:p>
      </dgm:t>
    </dgm:pt>
    <dgm:pt modelId="{510800F8-F0B2-49F5-B0B8-066B480DF6D7}" type="parTrans" cxnId="{FC7C0D7C-936D-4C51-ABFB-31B786E01FF6}">
      <dgm:prSet/>
      <dgm:spPr/>
      <dgm:t>
        <a:bodyPr/>
        <a:lstStyle/>
        <a:p>
          <a:endParaRPr lang="en-GB"/>
        </a:p>
      </dgm:t>
    </dgm:pt>
    <dgm:pt modelId="{C0EA735E-8BBE-4B3E-8259-F8EEDE6BB518}" type="sibTrans" cxnId="{FC7C0D7C-936D-4C51-ABFB-31B786E01FF6}">
      <dgm:prSet/>
      <dgm:spPr/>
      <dgm:t>
        <a:bodyPr/>
        <a:lstStyle/>
        <a:p>
          <a:endParaRPr lang="en-GB"/>
        </a:p>
      </dgm:t>
    </dgm:pt>
    <dgm:pt modelId="{971D6B28-D47F-4595-B662-49F8CF561862}">
      <dgm:prSet phldrT="[Text]"/>
      <dgm:spPr/>
      <dgm:t>
        <a:bodyPr/>
        <a:lstStyle/>
        <a:p>
          <a:r>
            <a:rPr lang="de-DE" dirty="0"/>
            <a:t>European </a:t>
          </a:r>
          <a:r>
            <a:rPr lang="de-DE" dirty="0" err="1"/>
            <a:t>Parliament</a:t>
          </a:r>
          <a:endParaRPr lang="en-GB" dirty="0"/>
        </a:p>
      </dgm:t>
    </dgm:pt>
    <dgm:pt modelId="{F7D2DF25-41EC-4860-8CC7-BEB665DECD8F}" type="parTrans" cxnId="{E7BFE0B1-2FDB-4E76-8D8A-74335AE2517E}">
      <dgm:prSet/>
      <dgm:spPr/>
      <dgm:t>
        <a:bodyPr/>
        <a:lstStyle/>
        <a:p>
          <a:endParaRPr lang="en-GB"/>
        </a:p>
      </dgm:t>
    </dgm:pt>
    <dgm:pt modelId="{F0847F24-EF51-4405-AAC4-02FDFB3F5F1E}" type="sibTrans" cxnId="{E7BFE0B1-2FDB-4E76-8D8A-74335AE2517E}">
      <dgm:prSet/>
      <dgm:spPr/>
      <dgm:t>
        <a:bodyPr/>
        <a:lstStyle/>
        <a:p>
          <a:endParaRPr lang="en-GB"/>
        </a:p>
      </dgm:t>
    </dgm:pt>
    <dgm:pt modelId="{3CB6E318-3EFF-4CC1-882C-477EDEB07A41}">
      <dgm:prSet phldrT="[Text]"/>
      <dgm:spPr/>
      <dgm:t>
        <a:bodyPr/>
        <a:lstStyle/>
        <a:p>
          <a:r>
            <a:rPr lang="de-DE" dirty="0" err="1"/>
            <a:t>Amends</a:t>
          </a:r>
          <a:r>
            <a:rPr lang="de-DE" dirty="0"/>
            <a:t> </a:t>
          </a:r>
          <a:r>
            <a:rPr lang="de-DE" dirty="0" err="1"/>
            <a:t>Proposal</a:t>
          </a:r>
          <a:r>
            <a:rPr lang="de-DE" dirty="0"/>
            <a:t> </a:t>
          </a:r>
          <a:r>
            <a:rPr lang="de-DE" dirty="0" err="1"/>
            <a:t>by</a:t>
          </a:r>
          <a:r>
            <a:rPr lang="de-DE" dirty="0"/>
            <a:t> EU </a:t>
          </a:r>
          <a:r>
            <a:rPr lang="de-DE" dirty="0" err="1"/>
            <a:t>Commission</a:t>
          </a:r>
          <a:r>
            <a:rPr lang="de-DE" dirty="0"/>
            <a:t> (</a:t>
          </a:r>
          <a:r>
            <a:rPr lang="de-DE" dirty="0" err="1"/>
            <a:t>committees</a:t>
          </a:r>
          <a:r>
            <a:rPr lang="de-DE" dirty="0"/>
            <a:t>)</a:t>
          </a:r>
          <a:endParaRPr lang="en-GB" dirty="0"/>
        </a:p>
      </dgm:t>
    </dgm:pt>
    <dgm:pt modelId="{C45E77D4-1108-4E29-A527-7C138E42674F}" type="parTrans" cxnId="{2C11E54F-0553-4CFB-BECA-0B3863C79D63}">
      <dgm:prSet/>
      <dgm:spPr/>
      <dgm:t>
        <a:bodyPr/>
        <a:lstStyle/>
        <a:p>
          <a:endParaRPr lang="en-GB"/>
        </a:p>
      </dgm:t>
    </dgm:pt>
    <dgm:pt modelId="{3A5546B3-1154-4A93-A6F9-95A492BE5CD6}" type="sibTrans" cxnId="{2C11E54F-0553-4CFB-BECA-0B3863C79D63}">
      <dgm:prSet/>
      <dgm:spPr/>
      <dgm:t>
        <a:bodyPr/>
        <a:lstStyle/>
        <a:p>
          <a:endParaRPr lang="en-GB"/>
        </a:p>
      </dgm:t>
    </dgm:pt>
    <dgm:pt modelId="{2D60D5B4-2420-4EB1-8DB8-3DEB0B0D49F0}">
      <dgm:prSet phldrT="[Text]"/>
      <dgm:spPr/>
      <dgm:t>
        <a:bodyPr/>
        <a:lstStyle/>
        <a:p>
          <a:r>
            <a:rPr lang="de-DE" b="1" dirty="0" err="1"/>
            <a:t>Votes</a:t>
          </a:r>
          <a:r>
            <a:rPr lang="de-DE" b="1" dirty="0"/>
            <a:t> on final </a:t>
          </a:r>
          <a:r>
            <a:rPr lang="de-DE" b="1" dirty="0" err="1"/>
            <a:t>version</a:t>
          </a:r>
          <a:r>
            <a:rPr lang="de-DE" b="1" dirty="0"/>
            <a:t> (</a:t>
          </a:r>
          <a:r>
            <a:rPr lang="de-DE" b="1" dirty="0" err="1"/>
            <a:t>Plenary</a:t>
          </a:r>
          <a:r>
            <a:rPr lang="de-DE" b="1" dirty="0"/>
            <a:t>)</a:t>
          </a:r>
          <a:endParaRPr lang="en-GB" b="1" dirty="0"/>
        </a:p>
      </dgm:t>
    </dgm:pt>
    <dgm:pt modelId="{49553F3F-494B-425E-B4FB-62F3F7C54A3D}" type="parTrans" cxnId="{3C9F7DAC-B294-4A39-B93E-369FF8E19CB6}">
      <dgm:prSet/>
      <dgm:spPr/>
      <dgm:t>
        <a:bodyPr/>
        <a:lstStyle/>
        <a:p>
          <a:endParaRPr lang="en-GB"/>
        </a:p>
      </dgm:t>
    </dgm:pt>
    <dgm:pt modelId="{3196D13A-E6B7-45D7-B077-6BD0F4EA1243}" type="sibTrans" cxnId="{3C9F7DAC-B294-4A39-B93E-369FF8E19CB6}">
      <dgm:prSet/>
      <dgm:spPr/>
      <dgm:t>
        <a:bodyPr/>
        <a:lstStyle/>
        <a:p>
          <a:endParaRPr lang="en-GB"/>
        </a:p>
      </dgm:t>
    </dgm:pt>
    <dgm:pt modelId="{F52EE84C-5634-41CA-AB31-3613B3B8F440}" type="pres">
      <dgm:prSet presAssocID="{A088373D-19D1-4E8A-BF89-0BD307F0BD2A}" presName="Name0" presStyleCnt="0">
        <dgm:presLayoutVars>
          <dgm:dir/>
          <dgm:resizeHandles val="exact"/>
        </dgm:presLayoutVars>
      </dgm:prSet>
      <dgm:spPr/>
    </dgm:pt>
    <dgm:pt modelId="{1B20F38F-6250-4F55-9633-CA269A21D9BF}" type="pres">
      <dgm:prSet presAssocID="{96682C51-7D07-4507-8F05-514AE838C87B}" presName="composite" presStyleCnt="0"/>
      <dgm:spPr/>
    </dgm:pt>
    <dgm:pt modelId="{76A03458-EC79-4192-AF0D-C394BE3BF16F}" type="pres">
      <dgm:prSet presAssocID="{96682C51-7D07-4507-8F05-514AE838C87B}" presName="imagSh" presStyleLbl="bgImgPlace1" presStyleIdx="0" presStyleCnt="3" custScaleX="86233" custScaleY="63803" custLinFactNeighborX="23059" custLinFactNeighborY="-2611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dgm:spPr>
    </dgm:pt>
    <dgm:pt modelId="{F7A040FE-82C5-4BAA-B831-7543206E75E5}" type="pres">
      <dgm:prSet presAssocID="{96682C51-7D07-4507-8F05-514AE838C87B}" presName="txNode" presStyleLbl="node1" presStyleIdx="0" presStyleCnt="3" custLinFactNeighborX="9062" custLinFactNeighborY="-3594">
        <dgm:presLayoutVars>
          <dgm:bulletEnabled val="1"/>
        </dgm:presLayoutVars>
      </dgm:prSet>
      <dgm:spPr/>
    </dgm:pt>
    <dgm:pt modelId="{5CBFFAB6-F012-43A0-B5EA-3FB06951CC09}" type="pres">
      <dgm:prSet presAssocID="{5EE65B7D-85D1-4DF0-A803-B66C2A410BD3}" presName="sibTrans" presStyleLbl="sibTrans2D1" presStyleIdx="0" presStyleCnt="2"/>
      <dgm:spPr/>
    </dgm:pt>
    <dgm:pt modelId="{3845FF7F-780E-441B-9933-345B4B5E196A}" type="pres">
      <dgm:prSet presAssocID="{5EE65B7D-85D1-4DF0-A803-B66C2A410BD3}" presName="connTx" presStyleLbl="sibTrans2D1" presStyleIdx="0" presStyleCnt="2"/>
      <dgm:spPr/>
    </dgm:pt>
    <dgm:pt modelId="{F32D712C-7CCA-4F2A-A56C-6F42F659A485}" type="pres">
      <dgm:prSet presAssocID="{BBF50605-8C11-4C68-A9DA-80C2F87EA9C1}" presName="composite" presStyleCnt="0"/>
      <dgm:spPr/>
    </dgm:pt>
    <dgm:pt modelId="{D794354E-6B26-442A-90E6-066927B38956}" type="pres">
      <dgm:prSet presAssocID="{BBF50605-8C11-4C68-A9DA-80C2F87EA9C1}" presName="imagSh" presStyleLbl="bgImgPlace1" presStyleIdx="1" presStyleCnt="3" custScaleX="79085" custScaleY="58496" custLinFactNeighborX="8358" custLinFactNeighborY="-27444"/>
      <dgm:spPr>
        <a:blipFill>
          <a:blip xmlns:r="http://schemas.openxmlformats.org/officeDocument/2006/relationships" r:embed="rId2"/>
          <a:srcRect/>
          <a:stretch>
            <a:fillRect l="-6000" r="-6000"/>
          </a:stretch>
        </a:blipFill>
      </dgm:spPr>
    </dgm:pt>
    <dgm:pt modelId="{3E363904-F297-4CEF-A8CF-D8DCE836815C}" type="pres">
      <dgm:prSet presAssocID="{BBF50605-8C11-4C68-A9DA-80C2F87EA9C1}" presName="txNode" presStyleLbl="node1" presStyleIdx="1" presStyleCnt="3">
        <dgm:presLayoutVars>
          <dgm:bulletEnabled val="1"/>
        </dgm:presLayoutVars>
      </dgm:prSet>
      <dgm:spPr/>
    </dgm:pt>
    <dgm:pt modelId="{7609B110-79D2-4CF4-8A97-3CBB84A66AC2}" type="pres">
      <dgm:prSet presAssocID="{2C519795-5056-46DB-BDB9-6A7B304323CC}" presName="sibTrans" presStyleLbl="sibTrans2D1" presStyleIdx="1" presStyleCnt="2"/>
      <dgm:spPr/>
    </dgm:pt>
    <dgm:pt modelId="{031B7EA3-E8D9-464B-A312-8DCB621B0E34}" type="pres">
      <dgm:prSet presAssocID="{2C519795-5056-46DB-BDB9-6A7B304323CC}" presName="connTx" presStyleLbl="sibTrans2D1" presStyleIdx="1" presStyleCnt="2"/>
      <dgm:spPr/>
    </dgm:pt>
    <dgm:pt modelId="{4B52B7E7-1392-46BE-84A9-77E73DBB0FFA}" type="pres">
      <dgm:prSet presAssocID="{971D6B28-D47F-4595-B662-49F8CF561862}" presName="composite" presStyleCnt="0"/>
      <dgm:spPr/>
    </dgm:pt>
    <dgm:pt modelId="{7DC55E7C-C000-4366-845F-7C453C18F568}" type="pres">
      <dgm:prSet presAssocID="{971D6B28-D47F-4595-B662-49F8CF561862}" presName="imagSh" presStyleLbl="bgImgPlace1" presStyleIdx="2" presStyleCnt="3" custScaleX="55867" custScaleY="43629" custLinFactNeighborX="1832" custLinFactNeighborY="-23173"/>
      <dgm:spPr>
        <a:blipFill>
          <a:blip xmlns:r="http://schemas.openxmlformats.org/officeDocument/2006/relationships" r:embed="rId3"/>
          <a:srcRect/>
          <a:stretch>
            <a:fillRect l="-39000" r="-39000"/>
          </a:stretch>
        </a:blipFill>
      </dgm:spPr>
    </dgm:pt>
    <dgm:pt modelId="{E3717018-49B9-4A1F-A9FE-A3B68479589D}" type="pres">
      <dgm:prSet presAssocID="{971D6B28-D47F-4595-B662-49F8CF561862}" presName="txNode" presStyleLbl="node1" presStyleIdx="2" presStyleCnt="3">
        <dgm:presLayoutVars>
          <dgm:bulletEnabled val="1"/>
        </dgm:presLayoutVars>
      </dgm:prSet>
      <dgm:spPr/>
    </dgm:pt>
  </dgm:ptLst>
  <dgm:cxnLst>
    <dgm:cxn modelId="{8DFDAB0B-7D37-4D85-9BC3-14593BA959A8}" type="presOf" srcId="{2C519795-5056-46DB-BDB9-6A7B304323CC}" destId="{7609B110-79D2-4CF4-8A97-3CBB84A66AC2}" srcOrd="0" destOrd="0" presId="urn:microsoft.com/office/officeart/2005/8/layout/hProcess10"/>
    <dgm:cxn modelId="{C8F54A0C-114B-463B-A6DE-F3EA531A95D8}" type="presOf" srcId="{E94D826D-80D3-4D93-A172-727F71A14721}" destId="{F7A040FE-82C5-4BAA-B831-7543206E75E5}" srcOrd="0" destOrd="1" presId="urn:microsoft.com/office/officeart/2005/8/layout/hProcess10"/>
    <dgm:cxn modelId="{D6797737-F975-4932-8732-FF2AF613D9D9}" type="presOf" srcId="{971D6B28-D47F-4595-B662-49F8CF561862}" destId="{E3717018-49B9-4A1F-A9FE-A3B68479589D}" srcOrd="0" destOrd="0" presId="urn:microsoft.com/office/officeart/2005/8/layout/hProcess10"/>
    <dgm:cxn modelId="{5865F93D-8EFB-485F-926F-3BA1F2A0812F}" srcId="{BBF50605-8C11-4C68-A9DA-80C2F87EA9C1}" destId="{1665EE7F-7F4E-414B-A54A-2186671513D9}" srcOrd="0" destOrd="0" parTransId="{EC51784C-72A0-4A01-936B-CAF617B9519E}" sibTransId="{504FD8D3-A4A7-4677-9019-614DC3977985}"/>
    <dgm:cxn modelId="{05AA415B-6E57-4E13-9C72-E6E32E9CE681}" type="presOf" srcId="{3CB6E318-3EFF-4CC1-882C-477EDEB07A41}" destId="{E3717018-49B9-4A1F-A9FE-A3B68479589D}" srcOrd="0" destOrd="1" presId="urn:microsoft.com/office/officeart/2005/8/layout/hProcess10"/>
    <dgm:cxn modelId="{9BDB3061-4C3F-43BD-B28B-EAF9111A51F6}" type="presOf" srcId="{A9BF76D3-6999-40B2-B99F-EF0A73A90235}" destId="{3E363904-F297-4CEF-A8CF-D8DCE836815C}" srcOrd="0" destOrd="2" presId="urn:microsoft.com/office/officeart/2005/8/layout/hProcess10"/>
    <dgm:cxn modelId="{DB2F1964-D0B8-49B5-9ACC-FDD5BB5B35A5}" type="presOf" srcId="{A088373D-19D1-4E8A-BF89-0BD307F0BD2A}" destId="{F52EE84C-5634-41CA-AB31-3613B3B8F440}" srcOrd="0" destOrd="0" presId="urn:microsoft.com/office/officeart/2005/8/layout/hProcess10"/>
    <dgm:cxn modelId="{8DCE2B45-2BB4-4B6E-B6E5-F43AAA82D3B8}" srcId="{A088373D-19D1-4E8A-BF89-0BD307F0BD2A}" destId="{BBF50605-8C11-4C68-A9DA-80C2F87EA9C1}" srcOrd="1" destOrd="0" parTransId="{DFF6C355-4CF9-4699-8EA2-19C5B0F1235F}" sibTransId="{2C519795-5056-46DB-BDB9-6A7B304323CC}"/>
    <dgm:cxn modelId="{2C11E54F-0553-4CFB-BECA-0B3863C79D63}" srcId="{971D6B28-D47F-4595-B662-49F8CF561862}" destId="{3CB6E318-3EFF-4CC1-882C-477EDEB07A41}" srcOrd="0" destOrd="0" parTransId="{C45E77D4-1108-4E29-A527-7C138E42674F}" sibTransId="{3A5546B3-1154-4A93-A6F9-95A492BE5CD6}"/>
    <dgm:cxn modelId="{C8A4A957-8FF4-4670-80A5-FEECA2E8F87A}" type="presOf" srcId="{502CF49B-2AD3-4048-9553-07DCB22055DE}" destId="{F7A040FE-82C5-4BAA-B831-7543206E75E5}" srcOrd="0" destOrd="2" presId="urn:microsoft.com/office/officeart/2005/8/layout/hProcess10"/>
    <dgm:cxn modelId="{FC7C0D7C-936D-4C51-ABFB-31B786E01FF6}" srcId="{BBF50605-8C11-4C68-A9DA-80C2F87EA9C1}" destId="{A9BF76D3-6999-40B2-B99F-EF0A73A90235}" srcOrd="1" destOrd="0" parTransId="{510800F8-F0B2-49F5-B0B8-066B480DF6D7}" sibTransId="{C0EA735E-8BBE-4B3E-8259-F8EEDE6BB518}"/>
    <dgm:cxn modelId="{97EF4B99-B53F-46E9-886A-E15C91F94061}" type="presOf" srcId="{2D60D5B4-2420-4EB1-8DB8-3DEB0B0D49F0}" destId="{E3717018-49B9-4A1F-A9FE-A3B68479589D}" srcOrd="0" destOrd="2" presId="urn:microsoft.com/office/officeart/2005/8/layout/hProcess10"/>
    <dgm:cxn modelId="{423C339C-F3F6-4AC6-B7F2-A2DFE7504A84}" type="presOf" srcId="{1665EE7F-7F4E-414B-A54A-2186671513D9}" destId="{3E363904-F297-4CEF-A8CF-D8DCE836815C}" srcOrd="0" destOrd="1" presId="urn:microsoft.com/office/officeart/2005/8/layout/hProcess10"/>
    <dgm:cxn modelId="{03366EA4-70BF-4C59-8D05-CA754C75879D}" type="presOf" srcId="{96682C51-7D07-4507-8F05-514AE838C87B}" destId="{F7A040FE-82C5-4BAA-B831-7543206E75E5}" srcOrd="0" destOrd="0" presId="urn:microsoft.com/office/officeart/2005/8/layout/hProcess10"/>
    <dgm:cxn modelId="{3C9F7DAC-B294-4A39-B93E-369FF8E19CB6}" srcId="{971D6B28-D47F-4595-B662-49F8CF561862}" destId="{2D60D5B4-2420-4EB1-8DB8-3DEB0B0D49F0}" srcOrd="1" destOrd="0" parTransId="{49553F3F-494B-425E-B4FB-62F3F7C54A3D}" sibTransId="{3196D13A-E6B7-45D7-B077-6BD0F4EA1243}"/>
    <dgm:cxn modelId="{E7BFE0B1-2FDB-4E76-8D8A-74335AE2517E}" srcId="{A088373D-19D1-4E8A-BF89-0BD307F0BD2A}" destId="{971D6B28-D47F-4595-B662-49F8CF561862}" srcOrd="2" destOrd="0" parTransId="{F7D2DF25-41EC-4860-8CC7-BEB665DECD8F}" sibTransId="{F0847F24-EF51-4405-AAC4-02FDFB3F5F1E}"/>
    <dgm:cxn modelId="{378D68C0-0051-49A0-8482-EDE4DA3A0023}" type="presOf" srcId="{BBF50605-8C11-4C68-A9DA-80C2F87EA9C1}" destId="{3E363904-F297-4CEF-A8CF-D8DCE836815C}" srcOrd="0" destOrd="0" presId="urn:microsoft.com/office/officeart/2005/8/layout/hProcess10"/>
    <dgm:cxn modelId="{EE0380C7-F1FC-4F7A-95AB-23BABDC51150}" type="presOf" srcId="{5EE65B7D-85D1-4DF0-A803-B66C2A410BD3}" destId="{3845FF7F-780E-441B-9933-345B4B5E196A}" srcOrd="1" destOrd="0" presId="urn:microsoft.com/office/officeart/2005/8/layout/hProcess10"/>
    <dgm:cxn modelId="{762A73CD-C32E-4E8A-9E83-2A5D1D6CA5C5}" srcId="{96682C51-7D07-4507-8F05-514AE838C87B}" destId="{E94D826D-80D3-4D93-A172-727F71A14721}" srcOrd="0" destOrd="0" parTransId="{00E5B935-AFE4-4901-AE45-1C5F2D7571B8}" sibTransId="{0091AD16-6E19-4D5F-B3CB-4716AFB2E756}"/>
    <dgm:cxn modelId="{6D1E45CF-61BA-4A5C-9840-03B41992FCDB}" srcId="{A088373D-19D1-4E8A-BF89-0BD307F0BD2A}" destId="{96682C51-7D07-4507-8F05-514AE838C87B}" srcOrd="0" destOrd="0" parTransId="{F4892D2D-7E93-4DA1-B772-5846523F2FE0}" sibTransId="{5EE65B7D-85D1-4DF0-A803-B66C2A410BD3}"/>
    <dgm:cxn modelId="{769721E8-0A0B-4994-ACF3-D9BAFCDC7415}" srcId="{96682C51-7D07-4507-8F05-514AE838C87B}" destId="{502CF49B-2AD3-4048-9553-07DCB22055DE}" srcOrd="1" destOrd="0" parTransId="{8E22E2ED-7B90-4C07-BC21-7236935E4B05}" sibTransId="{D78A8FC1-5E57-4221-B5E0-5A43EEAF3577}"/>
    <dgm:cxn modelId="{F4CE6CEB-3A14-4523-892E-CCA9EAD6C0C2}" type="presOf" srcId="{5EE65B7D-85D1-4DF0-A803-B66C2A410BD3}" destId="{5CBFFAB6-F012-43A0-B5EA-3FB06951CC09}" srcOrd="0" destOrd="0" presId="urn:microsoft.com/office/officeart/2005/8/layout/hProcess10"/>
    <dgm:cxn modelId="{E01BA7F6-F02C-4F60-8D45-94F33756643A}" type="presOf" srcId="{2C519795-5056-46DB-BDB9-6A7B304323CC}" destId="{031B7EA3-E8D9-464B-A312-8DCB621B0E34}" srcOrd="1" destOrd="0" presId="urn:microsoft.com/office/officeart/2005/8/layout/hProcess10"/>
    <dgm:cxn modelId="{795AE719-5D3E-4FE9-807C-AE3A1075E4A1}" type="presParOf" srcId="{F52EE84C-5634-41CA-AB31-3613B3B8F440}" destId="{1B20F38F-6250-4F55-9633-CA269A21D9BF}" srcOrd="0" destOrd="0" presId="urn:microsoft.com/office/officeart/2005/8/layout/hProcess10"/>
    <dgm:cxn modelId="{F4FE35FF-5641-4F24-B15E-19D439DF9A7B}" type="presParOf" srcId="{1B20F38F-6250-4F55-9633-CA269A21D9BF}" destId="{76A03458-EC79-4192-AF0D-C394BE3BF16F}" srcOrd="0" destOrd="0" presId="urn:microsoft.com/office/officeart/2005/8/layout/hProcess10"/>
    <dgm:cxn modelId="{9997AC1F-F88D-4C52-BAB3-5947D5421D81}" type="presParOf" srcId="{1B20F38F-6250-4F55-9633-CA269A21D9BF}" destId="{F7A040FE-82C5-4BAA-B831-7543206E75E5}" srcOrd="1" destOrd="0" presId="urn:microsoft.com/office/officeart/2005/8/layout/hProcess10"/>
    <dgm:cxn modelId="{105F5490-D2D3-436B-962A-2E5A3781D36A}" type="presParOf" srcId="{F52EE84C-5634-41CA-AB31-3613B3B8F440}" destId="{5CBFFAB6-F012-43A0-B5EA-3FB06951CC09}" srcOrd="1" destOrd="0" presId="urn:microsoft.com/office/officeart/2005/8/layout/hProcess10"/>
    <dgm:cxn modelId="{58F7CB9F-AEB7-4C3B-90C4-9C218DEFB5A3}" type="presParOf" srcId="{5CBFFAB6-F012-43A0-B5EA-3FB06951CC09}" destId="{3845FF7F-780E-441B-9933-345B4B5E196A}" srcOrd="0" destOrd="0" presId="urn:microsoft.com/office/officeart/2005/8/layout/hProcess10"/>
    <dgm:cxn modelId="{10DE3D3A-2037-4084-87CD-62D287BE42E9}" type="presParOf" srcId="{F52EE84C-5634-41CA-AB31-3613B3B8F440}" destId="{F32D712C-7CCA-4F2A-A56C-6F42F659A485}" srcOrd="2" destOrd="0" presId="urn:microsoft.com/office/officeart/2005/8/layout/hProcess10"/>
    <dgm:cxn modelId="{69599FFE-9D03-4D31-969C-6295790CE10B}" type="presParOf" srcId="{F32D712C-7CCA-4F2A-A56C-6F42F659A485}" destId="{D794354E-6B26-442A-90E6-066927B38956}" srcOrd="0" destOrd="0" presId="urn:microsoft.com/office/officeart/2005/8/layout/hProcess10"/>
    <dgm:cxn modelId="{C00CA10C-0212-4EA4-93E0-DE7DBF87BDFC}" type="presParOf" srcId="{F32D712C-7CCA-4F2A-A56C-6F42F659A485}" destId="{3E363904-F297-4CEF-A8CF-D8DCE836815C}" srcOrd="1" destOrd="0" presId="urn:microsoft.com/office/officeart/2005/8/layout/hProcess10"/>
    <dgm:cxn modelId="{8C14330D-C3A6-4D9C-86D9-72910955C5A7}" type="presParOf" srcId="{F52EE84C-5634-41CA-AB31-3613B3B8F440}" destId="{7609B110-79D2-4CF4-8A97-3CBB84A66AC2}" srcOrd="3" destOrd="0" presId="urn:microsoft.com/office/officeart/2005/8/layout/hProcess10"/>
    <dgm:cxn modelId="{FE273CDB-A136-462B-ABAD-E8A83EE796C9}" type="presParOf" srcId="{7609B110-79D2-4CF4-8A97-3CBB84A66AC2}" destId="{031B7EA3-E8D9-464B-A312-8DCB621B0E34}" srcOrd="0" destOrd="0" presId="urn:microsoft.com/office/officeart/2005/8/layout/hProcess10"/>
    <dgm:cxn modelId="{AFFCCCCE-7565-4003-81EE-83674916CC0C}" type="presParOf" srcId="{F52EE84C-5634-41CA-AB31-3613B3B8F440}" destId="{4B52B7E7-1392-46BE-84A9-77E73DBB0FFA}" srcOrd="4" destOrd="0" presId="urn:microsoft.com/office/officeart/2005/8/layout/hProcess10"/>
    <dgm:cxn modelId="{249C7FCF-1979-4B05-8226-CB2DB3A8C330}" type="presParOf" srcId="{4B52B7E7-1392-46BE-84A9-77E73DBB0FFA}" destId="{7DC55E7C-C000-4366-845F-7C453C18F568}" srcOrd="0" destOrd="0" presId="urn:microsoft.com/office/officeart/2005/8/layout/hProcess10"/>
    <dgm:cxn modelId="{D7744C4E-3E51-4ADD-9EE4-0F81056F2F7A}" type="presParOf" srcId="{4B52B7E7-1392-46BE-84A9-77E73DBB0FFA}" destId="{E3717018-49B9-4A1F-A9FE-A3B68479589D}"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03458-EC79-4192-AF0D-C394BE3BF16F}">
      <dsp:nvSpPr>
        <dsp:cNvPr id="0" name=""/>
        <dsp:cNvSpPr/>
      </dsp:nvSpPr>
      <dsp:spPr>
        <a:xfrm>
          <a:off x="387665" y="101401"/>
          <a:ext cx="1442210" cy="1067078"/>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2000" r="-2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A040FE-82C5-4BAA-B831-7543206E75E5}">
      <dsp:nvSpPr>
        <dsp:cNvPr id="0" name=""/>
        <dsp:cNvSpPr/>
      </dsp:nvSpPr>
      <dsp:spPr>
        <a:xfrm>
          <a:off x="310708" y="1178874"/>
          <a:ext cx="1672457" cy="167245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kern="1200" dirty="0"/>
            <a:t>European </a:t>
          </a:r>
          <a:r>
            <a:rPr lang="de-DE" sz="1700" kern="1200" dirty="0" err="1"/>
            <a:t>Commission</a:t>
          </a:r>
          <a:endParaRPr lang="en-GB" sz="1700" kern="1200" dirty="0"/>
        </a:p>
        <a:p>
          <a:pPr marL="114300" lvl="1" indent="-114300" algn="l" defTabSz="577850">
            <a:lnSpc>
              <a:spcPct val="90000"/>
            </a:lnSpc>
            <a:spcBef>
              <a:spcPct val="0"/>
            </a:spcBef>
            <a:spcAft>
              <a:spcPct val="15000"/>
            </a:spcAft>
            <a:buChar char="•"/>
          </a:pPr>
          <a:r>
            <a:rPr lang="de-DE" sz="1300" b="1" kern="1200" dirty="0" err="1"/>
            <a:t>Proposes</a:t>
          </a:r>
          <a:r>
            <a:rPr lang="de-DE" sz="1300" b="1" kern="1200" dirty="0"/>
            <a:t> </a:t>
          </a:r>
          <a:r>
            <a:rPr lang="de-DE" sz="1300" b="1" kern="1200" dirty="0" err="1"/>
            <a:t>Draft</a:t>
          </a:r>
          <a:r>
            <a:rPr lang="de-DE" sz="1300" b="1" kern="1200" dirty="0"/>
            <a:t> Legislation</a:t>
          </a:r>
          <a:endParaRPr lang="en-GB" sz="1300" b="1" kern="1200" dirty="0"/>
        </a:p>
        <a:p>
          <a:pPr marL="114300" lvl="1" indent="-114300" algn="l" defTabSz="577850">
            <a:lnSpc>
              <a:spcPct val="90000"/>
            </a:lnSpc>
            <a:spcBef>
              <a:spcPct val="0"/>
            </a:spcBef>
            <a:spcAft>
              <a:spcPct val="15000"/>
            </a:spcAft>
            <a:buChar char="•"/>
          </a:pPr>
          <a:r>
            <a:rPr lang="de-DE" sz="1300" kern="1200" dirty="0"/>
            <a:t>Can </a:t>
          </a:r>
          <a:r>
            <a:rPr lang="de-DE" sz="1300" kern="1200" dirty="0" err="1"/>
            <a:t>Withdraw</a:t>
          </a:r>
          <a:r>
            <a:rPr lang="de-DE" sz="1300" kern="1200" dirty="0"/>
            <a:t> </a:t>
          </a:r>
          <a:r>
            <a:rPr lang="de-DE" sz="1300" kern="1200" dirty="0" err="1"/>
            <a:t>Draft</a:t>
          </a:r>
          <a:r>
            <a:rPr lang="de-DE" sz="1300" kern="1200" dirty="0"/>
            <a:t> </a:t>
          </a:r>
          <a:endParaRPr lang="en-GB" sz="1300" kern="1200" dirty="0"/>
        </a:p>
      </dsp:txBody>
      <dsp:txXfrm>
        <a:off x="359693" y="1227859"/>
        <a:ext cx="1574487" cy="1574487"/>
      </dsp:txXfrm>
    </dsp:sp>
    <dsp:sp modelId="{5CBFFAB6-F012-43A0-B5EA-3FB06951CC09}">
      <dsp:nvSpPr>
        <dsp:cNvPr id="0" name=""/>
        <dsp:cNvSpPr/>
      </dsp:nvSpPr>
      <dsp:spPr>
        <a:xfrm rot="21529767">
          <a:off x="2106238" y="410801"/>
          <a:ext cx="276449" cy="4018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2106247" y="492022"/>
        <a:ext cx="193514" cy="241120"/>
      </dsp:txXfrm>
    </dsp:sp>
    <dsp:sp modelId="{D794354E-6B26-442A-90E6-066927B38956}">
      <dsp:nvSpPr>
        <dsp:cNvPr id="0" name=""/>
        <dsp:cNvSpPr/>
      </dsp:nvSpPr>
      <dsp:spPr>
        <a:xfrm>
          <a:off x="2619566" y="101397"/>
          <a:ext cx="1322663" cy="978320"/>
        </a:xfrm>
        <a:prstGeom prst="roundRect">
          <a:avLst>
            <a:gd name="adj" fmla="val 10000"/>
          </a:avLst>
        </a:prstGeom>
        <a:blipFill>
          <a:blip xmlns:r="http://schemas.openxmlformats.org/officeDocument/2006/relationships" r:embed="rId2"/>
          <a:srcRect/>
          <a:stretch>
            <a:fillRect l="-6000" r="-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363904-F297-4CEF-A8CF-D8DCE836815C}">
      <dsp:nvSpPr>
        <dsp:cNvPr id="0" name=""/>
        <dsp:cNvSpPr/>
      </dsp:nvSpPr>
      <dsp:spPr>
        <a:xfrm>
          <a:off x="2577146" y="1216793"/>
          <a:ext cx="1672457" cy="167245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kern="1200" dirty="0"/>
            <a:t>Council</a:t>
          </a:r>
          <a:endParaRPr lang="en-GB" sz="1700" kern="1200" dirty="0"/>
        </a:p>
        <a:p>
          <a:pPr marL="114300" lvl="1" indent="-114300" algn="l" defTabSz="577850">
            <a:lnSpc>
              <a:spcPct val="90000"/>
            </a:lnSpc>
            <a:spcBef>
              <a:spcPct val="0"/>
            </a:spcBef>
            <a:spcAft>
              <a:spcPct val="15000"/>
            </a:spcAft>
            <a:buChar char="•"/>
          </a:pPr>
          <a:r>
            <a:rPr lang="de-DE" sz="1300" kern="1200" dirty="0" err="1"/>
            <a:t>Initiates</a:t>
          </a:r>
          <a:r>
            <a:rPr lang="de-DE" sz="1300" kern="1200" dirty="0"/>
            <a:t> </a:t>
          </a:r>
          <a:r>
            <a:rPr lang="de-DE" sz="1300" kern="1200" dirty="0" err="1"/>
            <a:t>Legilastion</a:t>
          </a:r>
          <a:endParaRPr lang="en-GB" sz="1300" kern="1200" dirty="0"/>
        </a:p>
        <a:p>
          <a:pPr marL="114300" lvl="1" indent="-114300" algn="l" defTabSz="577850">
            <a:lnSpc>
              <a:spcPct val="90000"/>
            </a:lnSpc>
            <a:spcBef>
              <a:spcPct val="0"/>
            </a:spcBef>
            <a:spcAft>
              <a:spcPct val="15000"/>
            </a:spcAft>
            <a:buChar char="•"/>
          </a:pPr>
          <a:r>
            <a:rPr lang="de-DE" sz="1300" kern="1200" dirty="0" err="1"/>
            <a:t>Amends</a:t>
          </a:r>
          <a:r>
            <a:rPr lang="de-DE" sz="1300" kern="1200" dirty="0"/>
            <a:t> </a:t>
          </a:r>
          <a:r>
            <a:rPr lang="de-DE" sz="1300" kern="1200" dirty="0" err="1"/>
            <a:t>Proposal</a:t>
          </a:r>
          <a:r>
            <a:rPr lang="de-DE" sz="1300" kern="1200" dirty="0"/>
            <a:t> </a:t>
          </a:r>
          <a:r>
            <a:rPr lang="de-DE" sz="1300" kern="1200" dirty="0" err="1"/>
            <a:t>by</a:t>
          </a:r>
          <a:r>
            <a:rPr lang="de-DE" sz="1300" kern="1200" dirty="0"/>
            <a:t> EU </a:t>
          </a:r>
          <a:r>
            <a:rPr lang="de-DE" sz="1300" kern="1200" dirty="0" err="1"/>
            <a:t>Commission</a:t>
          </a:r>
          <a:endParaRPr lang="en-GB" sz="1300" kern="1200" dirty="0"/>
        </a:p>
      </dsp:txBody>
      <dsp:txXfrm>
        <a:off x="2626131" y="1265778"/>
        <a:ext cx="1574487" cy="1574487"/>
      </dsp:txXfrm>
    </dsp:sp>
    <dsp:sp modelId="{7609B110-79D2-4CF4-8A97-3CBB84A66AC2}">
      <dsp:nvSpPr>
        <dsp:cNvPr id="0" name=""/>
        <dsp:cNvSpPr/>
      </dsp:nvSpPr>
      <dsp:spPr>
        <a:xfrm rot="14409">
          <a:off x="4321271" y="394779"/>
          <a:ext cx="379046" cy="40186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a:off x="4321271" y="474915"/>
        <a:ext cx="265332" cy="241120"/>
      </dsp:txXfrm>
    </dsp:sp>
    <dsp:sp modelId="{7DC55E7C-C000-4366-845F-7C453C18F568}">
      <dsp:nvSpPr>
        <dsp:cNvPr id="0" name=""/>
        <dsp:cNvSpPr/>
      </dsp:nvSpPr>
      <dsp:spPr>
        <a:xfrm>
          <a:off x="5025210" y="234989"/>
          <a:ext cx="934352" cy="729676"/>
        </a:xfrm>
        <a:prstGeom prst="roundRect">
          <a:avLst>
            <a:gd name="adj" fmla="val 10000"/>
          </a:avLst>
        </a:prstGeom>
        <a:blipFill>
          <a:blip xmlns:r="http://schemas.openxmlformats.org/officeDocument/2006/relationships" r:embed="rId3"/>
          <a:srcRect/>
          <a:stretch>
            <a:fillRect l="-39000" r="-3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3717018-49B9-4A1F-A9FE-A3B68479589D}">
      <dsp:nvSpPr>
        <dsp:cNvPr id="0" name=""/>
        <dsp:cNvSpPr/>
      </dsp:nvSpPr>
      <dsp:spPr>
        <a:xfrm>
          <a:off x="4897778" y="1154632"/>
          <a:ext cx="1672457" cy="167245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kern="1200" dirty="0"/>
            <a:t>European </a:t>
          </a:r>
          <a:r>
            <a:rPr lang="de-DE" sz="1700" kern="1200" dirty="0" err="1"/>
            <a:t>Parliament</a:t>
          </a:r>
          <a:endParaRPr lang="en-GB" sz="1700" kern="1200" dirty="0"/>
        </a:p>
        <a:p>
          <a:pPr marL="114300" lvl="1" indent="-114300" algn="l" defTabSz="577850">
            <a:lnSpc>
              <a:spcPct val="90000"/>
            </a:lnSpc>
            <a:spcBef>
              <a:spcPct val="0"/>
            </a:spcBef>
            <a:spcAft>
              <a:spcPct val="15000"/>
            </a:spcAft>
            <a:buChar char="•"/>
          </a:pPr>
          <a:r>
            <a:rPr lang="de-DE" sz="1300" kern="1200" dirty="0" err="1"/>
            <a:t>Amends</a:t>
          </a:r>
          <a:r>
            <a:rPr lang="de-DE" sz="1300" kern="1200" dirty="0"/>
            <a:t> </a:t>
          </a:r>
          <a:r>
            <a:rPr lang="de-DE" sz="1300" kern="1200" dirty="0" err="1"/>
            <a:t>Proposal</a:t>
          </a:r>
          <a:r>
            <a:rPr lang="de-DE" sz="1300" kern="1200" dirty="0"/>
            <a:t> </a:t>
          </a:r>
          <a:r>
            <a:rPr lang="de-DE" sz="1300" kern="1200" dirty="0" err="1"/>
            <a:t>by</a:t>
          </a:r>
          <a:r>
            <a:rPr lang="de-DE" sz="1300" kern="1200" dirty="0"/>
            <a:t> EU </a:t>
          </a:r>
          <a:r>
            <a:rPr lang="de-DE" sz="1300" kern="1200" dirty="0" err="1"/>
            <a:t>Commission</a:t>
          </a:r>
          <a:r>
            <a:rPr lang="de-DE" sz="1300" kern="1200" dirty="0"/>
            <a:t> (</a:t>
          </a:r>
          <a:r>
            <a:rPr lang="de-DE" sz="1300" kern="1200" dirty="0" err="1"/>
            <a:t>committees</a:t>
          </a:r>
          <a:r>
            <a:rPr lang="de-DE" sz="1300" kern="1200" dirty="0"/>
            <a:t>)</a:t>
          </a:r>
          <a:endParaRPr lang="en-GB" sz="1300" kern="1200" dirty="0"/>
        </a:p>
        <a:p>
          <a:pPr marL="114300" lvl="1" indent="-114300" algn="l" defTabSz="577850">
            <a:lnSpc>
              <a:spcPct val="90000"/>
            </a:lnSpc>
            <a:spcBef>
              <a:spcPct val="0"/>
            </a:spcBef>
            <a:spcAft>
              <a:spcPct val="15000"/>
            </a:spcAft>
            <a:buChar char="•"/>
          </a:pPr>
          <a:r>
            <a:rPr lang="de-DE" sz="1300" b="1" kern="1200" dirty="0" err="1"/>
            <a:t>Votes</a:t>
          </a:r>
          <a:r>
            <a:rPr lang="de-DE" sz="1300" b="1" kern="1200" dirty="0"/>
            <a:t> on final </a:t>
          </a:r>
          <a:r>
            <a:rPr lang="de-DE" sz="1300" b="1" kern="1200" dirty="0" err="1"/>
            <a:t>version</a:t>
          </a:r>
          <a:r>
            <a:rPr lang="de-DE" sz="1300" b="1" kern="1200" dirty="0"/>
            <a:t> (</a:t>
          </a:r>
          <a:r>
            <a:rPr lang="de-DE" sz="1300" b="1" kern="1200" dirty="0" err="1"/>
            <a:t>Plenary</a:t>
          </a:r>
          <a:r>
            <a:rPr lang="de-DE" sz="1300" b="1" kern="1200" dirty="0"/>
            <a:t>)</a:t>
          </a:r>
          <a:endParaRPr lang="en-GB" sz="1300" b="1" kern="1200" dirty="0"/>
        </a:p>
      </dsp:txBody>
      <dsp:txXfrm>
        <a:off x="4946763" y="1203617"/>
        <a:ext cx="1574487" cy="157448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8A381BB-FA70-4018-89D5-399823DA1179}" type="datetimeFigureOut">
              <a:rPr lang="en-US" smtClean="0"/>
              <a:t>11/12/2018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B86D9150-24C1-4DA7-9FCA-F748C8A7CA6A}" type="slidenum">
              <a:rPr lang="en-US" smtClean="0"/>
              <a:t>‹Nr.›</a:t>
            </a:fld>
            <a:endParaRPr lang="en-US" dirty="0"/>
          </a:p>
        </p:txBody>
      </p:sp>
    </p:spTree>
    <p:extLst>
      <p:ext uri="{BB962C8B-B14F-4D97-AF65-F5344CB8AC3E}">
        <p14:creationId xmlns:p14="http://schemas.microsoft.com/office/powerpoint/2010/main" val="4239186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sz="1200" dirty="0"/>
          </a:p>
        </p:txBody>
      </p:sp>
      <p:sp>
        <p:nvSpPr>
          <p:cNvPr id="4" name="Slide Number Placeholder 3"/>
          <p:cNvSpPr>
            <a:spLocks noGrp="1"/>
          </p:cNvSpPr>
          <p:nvPr>
            <p:ph type="sldNum" sz="quarter" idx="10"/>
          </p:nvPr>
        </p:nvSpPr>
        <p:spPr/>
        <p:txBody>
          <a:bodyPr/>
          <a:lstStyle/>
          <a:p>
            <a:fld id="{B86D9150-24C1-4DA7-9FCA-F748C8A7CA6A}" type="slidenum">
              <a:rPr lang="en-US" smtClean="0"/>
              <a:t>1</a:t>
            </a:fld>
            <a:endParaRPr lang="en-US" dirty="0"/>
          </a:p>
        </p:txBody>
      </p:sp>
    </p:spTree>
    <p:extLst>
      <p:ext uri="{BB962C8B-B14F-4D97-AF65-F5344CB8AC3E}">
        <p14:creationId xmlns:p14="http://schemas.microsoft.com/office/powerpoint/2010/main" val="2339020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Q&amp;A  -  Time</a:t>
            </a:r>
            <a:r>
              <a:rPr lang="en-US" baseline="0" dirty="0"/>
              <a:t> permitting</a:t>
            </a:r>
          </a:p>
          <a:p>
            <a:r>
              <a:rPr lang="en-US" baseline="0" dirty="0"/>
              <a:t>Closing: We’re almost out of time and as you can tell there’s still a lot to discuss. Any final words from our panelists? </a:t>
            </a:r>
          </a:p>
          <a:p>
            <a:endParaRPr lang="en-US" baseline="0" dirty="0"/>
          </a:p>
          <a:p>
            <a:r>
              <a:rPr lang="en-US" baseline="0" dirty="0"/>
              <a:t>Lunch is now available and the panelists will be at lunch - feel free to join them at the round table discussions. Before we go, I’d like to thank our panelists for their time today. Please enjoy the rest of the conference. </a:t>
            </a:r>
            <a:endParaRPr lang="en-US" dirty="0"/>
          </a:p>
        </p:txBody>
      </p:sp>
      <p:sp>
        <p:nvSpPr>
          <p:cNvPr id="4" name="Slide Number Placeholder 3"/>
          <p:cNvSpPr>
            <a:spLocks noGrp="1"/>
          </p:cNvSpPr>
          <p:nvPr>
            <p:ph type="sldNum" sz="quarter" idx="10"/>
          </p:nvPr>
        </p:nvSpPr>
        <p:spPr/>
        <p:txBody>
          <a:bodyPr/>
          <a:lstStyle/>
          <a:p>
            <a:fld id="{B86D9150-24C1-4DA7-9FCA-F748C8A7CA6A}" type="slidenum">
              <a:rPr lang="en-US" smtClean="0"/>
              <a:t>11</a:t>
            </a:fld>
            <a:endParaRPr lang="en-US" dirty="0"/>
          </a:p>
        </p:txBody>
      </p:sp>
    </p:spTree>
    <p:extLst>
      <p:ext uri="{BB962C8B-B14F-4D97-AF65-F5344CB8AC3E}">
        <p14:creationId xmlns:p14="http://schemas.microsoft.com/office/powerpoint/2010/main" val="74901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9A19BD7-B621-4BBF-9ABD-F79FC4931201}" type="slidenum">
              <a:rPr lang="fr-FR" smtClean="0"/>
              <a:t>12</a:t>
            </a:fld>
            <a:endParaRPr lang="fr-FR"/>
          </a:p>
        </p:txBody>
      </p:sp>
    </p:spTree>
    <p:extLst>
      <p:ext uri="{BB962C8B-B14F-4D97-AF65-F5344CB8AC3E}">
        <p14:creationId xmlns:p14="http://schemas.microsoft.com/office/powerpoint/2010/main" val="3797038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On 12 September the European Parliament voted overwhelmingly the amended version of the Copyright Directive that was originally rejected on 5 July by 30 votes. </a:t>
            </a:r>
          </a:p>
          <a:p>
            <a:r>
              <a:rPr lang="en-GB" sz="1200" b="0" i="0" u="none" strike="noStrike" kern="1200" dirty="0">
                <a:solidFill>
                  <a:schemeClr val="tx1"/>
                </a:solidFill>
                <a:effectLst/>
                <a:latin typeface="+mn-lt"/>
                <a:ea typeface="+mn-ea"/>
                <a:cs typeface="+mn-cs"/>
              </a:rPr>
              <a:t>The most controversial passages of the law – art. 11 and art.13 - have been watered down. </a:t>
            </a:r>
            <a:endParaRPr lang="en-GB" dirty="0"/>
          </a:p>
        </p:txBody>
      </p:sp>
      <p:sp>
        <p:nvSpPr>
          <p:cNvPr id="4" name="Foliennummernplatzhalter 3"/>
          <p:cNvSpPr>
            <a:spLocks noGrp="1"/>
          </p:cNvSpPr>
          <p:nvPr>
            <p:ph type="sldNum" sz="quarter" idx="5"/>
          </p:nvPr>
        </p:nvSpPr>
        <p:spPr/>
        <p:txBody>
          <a:bodyPr/>
          <a:lstStyle/>
          <a:p>
            <a:fld id="{B86D9150-24C1-4DA7-9FCA-F748C8A7CA6A}" type="slidenum">
              <a:rPr lang="en-US" smtClean="0"/>
              <a:t>2</a:t>
            </a:fld>
            <a:endParaRPr lang="en-US" dirty="0"/>
          </a:p>
        </p:txBody>
      </p:sp>
    </p:spTree>
    <p:extLst>
      <p:ext uri="{BB962C8B-B14F-4D97-AF65-F5344CB8AC3E}">
        <p14:creationId xmlns:p14="http://schemas.microsoft.com/office/powerpoint/2010/main" val="4147117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The voted version can now go into “</a:t>
            </a:r>
            <a:r>
              <a:rPr lang="en-GB" sz="1200" b="0" i="0" u="none" strike="noStrike" kern="1200" dirty="0" err="1">
                <a:solidFill>
                  <a:schemeClr val="tx1"/>
                </a:solidFill>
                <a:effectLst/>
                <a:latin typeface="+mn-lt"/>
                <a:ea typeface="+mn-ea"/>
                <a:cs typeface="+mn-cs"/>
              </a:rPr>
              <a:t>trilogue</a:t>
            </a:r>
            <a:r>
              <a:rPr lang="en-GB" sz="1200" b="0" i="0" u="none" strike="noStrike" kern="1200" dirty="0">
                <a:solidFill>
                  <a:schemeClr val="tx1"/>
                </a:solidFill>
                <a:effectLst/>
                <a:latin typeface="+mn-lt"/>
                <a:ea typeface="+mn-ea"/>
                <a:cs typeface="+mn-cs"/>
              </a:rPr>
              <a:t>” between the three EU institutions to agree on a final text. </a:t>
            </a:r>
          </a:p>
          <a:p>
            <a:r>
              <a:rPr lang="en-GB" sz="1200" b="0" i="0" u="none" strike="noStrike" kern="1200" dirty="0">
                <a:solidFill>
                  <a:schemeClr val="tx1"/>
                </a:solidFill>
                <a:effectLst/>
                <a:latin typeface="+mn-lt"/>
                <a:ea typeface="+mn-ea"/>
                <a:cs typeface="+mn-cs"/>
              </a:rPr>
              <a:t>The legislation will face a final vote in European Parliament early 2019.</a:t>
            </a:r>
          </a:p>
          <a:p>
            <a:endParaRPr lang="en-GB" sz="1200" b="0" i="0" u="none" strike="noStrike" kern="1200" dirty="0">
              <a:solidFill>
                <a:schemeClr val="tx1"/>
              </a:solidFill>
              <a:effectLst/>
              <a:latin typeface="+mn-lt"/>
              <a:ea typeface="+mn-ea"/>
              <a:cs typeface="+mn-cs"/>
            </a:endParaRPr>
          </a:p>
          <a:p>
            <a:r>
              <a:rPr lang="en-GB" sz="1200" b="0" i="0" u="none" strike="noStrike" kern="1200" dirty="0">
                <a:solidFill>
                  <a:schemeClr val="tx1"/>
                </a:solidFill>
                <a:effectLst/>
                <a:latin typeface="+mn-lt"/>
                <a:ea typeface="+mn-ea"/>
                <a:cs typeface="+mn-cs"/>
              </a:rPr>
              <a:t>Probability of a positive vote: High (based on analysis of the votes of 12 September)</a:t>
            </a:r>
          </a:p>
          <a:p>
            <a:endParaRPr lang="de-DE" sz="1200" b="0" i="0" u="none" strike="noStrike" kern="1200" dirty="0">
              <a:solidFill>
                <a:schemeClr val="tx1"/>
              </a:solidFill>
              <a:effectLst/>
              <a:latin typeface="+mn-lt"/>
              <a:ea typeface="+mn-ea"/>
              <a:cs typeface="+mn-cs"/>
            </a:endParaRPr>
          </a:p>
          <a:p>
            <a:r>
              <a:rPr lang="de-DE" sz="1200" b="0" i="0" u="none" strike="noStrike" kern="1200" dirty="0">
                <a:solidFill>
                  <a:schemeClr val="tx1"/>
                </a:solidFill>
                <a:effectLst/>
                <a:latin typeface="+mn-lt"/>
                <a:ea typeface="+mn-ea"/>
                <a:cs typeface="+mn-cs"/>
              </a:rPr>
              <a:t>B</a:t>
            </a:r>
            <a:r>
              <a:rPr lang="en-GB" sz="1200" b="0" i="0" u="none" strike="noStrike" kern="1200" dirty="0" err="1">
                <a:solidFill>
                  <a:schemeClr val="tx1"/>
                </a:solidFill>
                <a:effectLst/>
                <a:latin typeface="+mn-lt"/>
                <a:ea typeface="+mn-ea"/>
                <a:cs typeface="+mn-cs"/>
              </a:rPr>
              <a:t>ut</a:t>
            </a:r>
            <a:r>
              <a:rPr lang="en-GB" sz="1200" b="0" i="0" u="none" strike="noStrike" kern="1200" dirty="0">
                <a:solidFill>
                  <a:schemeClr val="tx1"/>
                </a:solidFill>
                <a:effectLst/>
                <a:latin typeface="+mn-lt"/>
                <a:ea typeface="+mn-ea"/>
                <a:cs typeface="+mn-cs"/>
              </a:rPr>
              <a:t> expect fierce anti-copyright campaign against the text in the hope of swinging the vote of undecided MEPs</a:t>
            </a:r>
          </a:p>
          <a:p>
            <a:endParaRPr lang="en-GB" dirty="0"/>
          </a:p>
        </p:txBody>
      </p:sp>
      <p:sp>
        <p:nvSpPr>
          <p:cNvPr id="4" name="Foliennummernplatzhalter 3"/>
          <p:cNvSpPr>
            <a:spLocks noGrp="1"/>
          </p:cNvSpPr>
          <p:nvPr>
            <p:ph type="sldNum" sz="quarter" idx="5"/>
          </p:nvPr>
        </p:nvSpPr>
        <p:spPr/>
        <p:txBody>
          <a:bodyPr/>
          <a:lstStyle/>
          <a:p>
            <a:fld id="{B86D9150-24C1-4DA7-9FCA-F748C8A7CA6A}" type="slidenum">
              <a:rPr lang="en-US" smtClean="0"/>
              <a:t>3</a:t>
            </a:fld>
            <a:endParaRPr lang="en-US" dirty="0"/>
          </a:p>
        </p:txBody>
      </p:sp>
    </p:spTree>
    <p:extLst>
      <p:ext uri="{BB962C8B-B14F-4D97-AF65-F5344CB8AC3E}">
        <p14:creationId xmlns:p14="http://schemas.microsoft.com/office/powerpoint/2010/main" val="4099629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Notes: 2020 </a:t>
            </a:r>
            <a:r>
              <a:rPr lang="de-DE" b="1" dirty="0" err="1"/>
              <a:t>is</a:t>
            </a:r>
            <a:r>
              <a:rPr lang="de-DE" b="1" dirty="0"/>
              <a:t> after Brexit</a:t>
            </a:r>
          </a:p>
          <a:p>
            <a:r>
              <a:rPr lang="en-GB" dirty="0"/>
              <a:t>Brexit enters into force in March 2019.</a:t>
            </a:r>
            <a:br>
              <a:rPr lang="en-GB" dirty="0"/>
            </a:br>
            <a:r>
              <a:rPr lang="en-GB" dirty="0"/>
              <a:t>The transition period ends on 31</a:t>
            </a:r>
            <a:r>
              <a:rPr lang="en-GB" baseline="30000" dirty="0"/>
              <a:t>st</a:t>
            </a:r>
            <a:r>
              <a:rPr lang="en-GB" dirty="0"/>
              <a:t> December 2020, so if the directive is agreed and confirmed in 2019, it is possible to implement it before that time. The sentiment in the UK on copyright is for reciprocity. So if the UK leaves the EU there remains a possibility of implementing the directive afterwards.</a:t>
            </a:r>
          </a:p>
        </p:txBody>
      </p:sp>
      <p:sp>
        <p:nvSpPr>
          <p:cNvPr id="4" name="Foliennummernplatzhalter 3"/>
          <p:cNvSpPr>
            <a:spLocks noGrp="1"/>
          </p:cNvSpPr>
          <p:nvPr>
            <p:ph type="sldNum" sz="quarter" idx="5"/>
          </p:nvPr>
        </p:nvSpPr>
        <p:spPr/>
        <p:txBody>
          <a:bodyPr/>
          <a:lstStyle/>
          <a:p>
            <a:fld id="{B86D9150-24C1-4DA7-9FCA-F748C8A7CA6A}" type="slidenum">
              <a:rPr lang="en-US" smtClean="0"/>
              <a:t>4</a:t>
            </a:fld>
            <a:endParaRPr lang="en-US" dirty="0"/>
          </a:p>
        </p:txBody>
      </p:sp>
    </p:spTree>
    <p:extLst>
      <p:ext uri="{BB962C8B-B14F-4D97-AF65-F5344CB8AC3E}">
        <p14:creationId xmlns:p14="http://schemas.microsoft.com/office/powerpoint/2010/main" val="3098132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cap="none" normalizeH="0" baseline="0" dirty="0">
                <a:ln>
                  <a:noFill/>
                </a:ln>
                <a:solidFill>
                  <a:srgbClr val="1F497D"/>
                </a:solidFill>
                <a:effectLst/>
                <a:latin typeface="Arial" panose="020B0604020202020204" pitchFamily="34" charset="0"/>
              </a:rPr>
              <a:t>Will any of these rights in the directive be waivable?</a:t>
            </a:r>
            <a:r>
              <a:rPr kumimoji="0" lang="en-US" altLang="en-US" sz="1200" b="0" i="0" u="none" strike="noStrike" cap="none" normalizeH="0" baseline="0" dirty="0">
                <a:ln>
                  <a:noFill/>
                </a:ln>
                <a:solidFill>
                  <a:srgbClr val="1F497D"/>
                </a:solidFill>
                <a:effectLst/>
                <a:latin typeface="Arial" panose="020B0604020202020204" pitchFamily="34" charset="0"/>
              </a:rPr>
              <a:t> No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cap="none" normalizeH="0" baseline="0" dirty="0">
              <a:ln>
                <a:noFill/>
              </a:ln>
              <a:solidFill>
                <a:srgbClr val="1F497D"/>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none" strike="noStrike" cap="none" normalizeH="0" baseline="0" dirty="0">
                <a:ln>
                  <a:noFill/>
                </a:ln>
                <a:solidFill>
                  <a:srgbClr val="1F497D"/>
                </a:solidFill>
                <a:effectLst/>
                <a:latin typeface="Arial" panose="020B0604020202020204" pitchFamily="34" charset="0"/>
              </a:rPr>
              <a:t>How will this impact the stock licensing industry?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Article 13b (new) </a:t>
            </a:r>
            <a:r>
              <a:rPr lang="en-GB" sz="1200" b="0" i="0" u="none" strike="noStrike" kern="1200" dirty="0">
                <a:solidFill>
                  <a:schemeClr val="tx1"/>
                </a:solidFill>
                <a:effectLst/>
                <a:latin typeface="+mn-lt"/>
                <a:ea typeface="+mn-ea"/>
                <a:cs typeface="+mn-cs"/>
              </a:rPr>
              <a:t>Member States shall ensure that information society service providers that automatically reproduce or refer to significant amounts of copyright-protected visual works and make them available to the public for the purpose of indexing and referencing conclude fair and balanced licensing agreements with any requesting rightholders in order to ensure their fair remuneration. Such remuneration may be managed by the collective management organisation of the rightholders concerned. </a:t>
            </a:r>
            <a:r>
              <a:rPr lang="en-GB" sz="1200" b="1" i="0" u="none" strike="noStrike" kern="1200" dirty="0">
                <a:solidFill>
                  <a:schemeClr val="tx1"/>
                </a:solidFill>
                <a:effectLst/>
                <a:latin typeface="+mn-lt"/>
                <a:ea typeface="+mn-ea"/>
                <a:cs typeface="+mn-cs"/>
              </a:rPr>
              <a:t>It is not sure this article will survive the </a:t>
            </a:r>
            <a:r>
              <a:rPr lang="en-GB" sz="1200" b="1" i="0" u="none" strike="noStrike" kern="1200" dirty="0" err="1">
                <a:solidFill>
                  <a:schemeClr val="tx1"/>
                </a:solidFill>
                <a:effectLst/>
                <a:latin typeface="+mn-lt"/>
                <a:ea typeface="+mn-ea"/>
                <a:cs typeface="+mn-cs"/>
              </a:rPr>
              <a:t>trilogue</a:t>
            </a:r>
            <a:r>
              <a:rPr lang="en-GB" sz="1200" b="1" i="0" u="none" strike="noStrike" kern="1200" dirty="0">
                <a:solidFill>
                  <a:schemeClr val="tx1"/>
                </a:solidFill>
                <a:effectLst/>
                <a:latin typeface="+mn-lt"/>
                <a:ea typeface="+mn-ea"/>
                <a:cs typeface="+mn-cs"/>
              </a:rPr>
              <a:t>!</a:t>
            </a:r>
            <a:endParaRPr kumimoji="0" lang="en-US" altLang="en-US" sz="12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Foliennummernplatzhalter 3"/>
          <p:cNvSpPr>
            <a:spLocks noGrp="1"/>
          </p:cNvSpPr>
          <p:nvPr>
            <p:ph type="sldNum" sz="quarter" idx="5"/>
          </p:nvPr>
        </p:nvSpPr>
        <p:spPr/>
        <p:txBody>
          <a:bodyPr/>
          <a:lstStyle/>
          <a:p>
            <a:fld id="{B86D9150-24C1-4DA7-9FCA-F748C8A7CA6A}" type="slidenum">
              <a:rPr lang="en-US" smtClean="0"/>
              <a:t>5</a:t>
            </a:fld>
            <a:endParaRPr lang="en-US" dirty="0"/>
          </a:p>
        </p:txBody>
      </p:sp>
    </p:spTree>
    <p:extLst>
      <p:ext uri="{BB962C8B-B14F-4D97-AF65-F5344CB8AC3E}">
        <p14:creationId xmlns:p14="http://schemas.microsoft.com/office/powerpoint/2010/main" val="1839139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rPr>
              <a:t>“</a:t>
            </a:r>
            <a:r>
              <a:rPr lang="en-GB" sz="1200" i="1" dirty="0">
                <a:effectLst/>
              </a:rPr>
              <a:t>The neighbouring right gives publishers a better chance of negotiating more favourable terms and conditions with dominant platforms that use publishers content. </a:t>
            </a:r>
            <a:r>
              <a:rPr lang="en-GB" sz="1200" dirty="0">
                <a:effectLst/>
              </a:rPr>
              <a:t>” (Angela Mills-Wade, executive director of the European Publishers Council)</a:t>
            </a:r>
            <a:endParaRPr lang="en-GB" dirty="0"/>
          </a:p>
          <a:p>
            <a:br>
              <a:rPr lang="en-GB" dirty="0"/>
            </a:br>
            <a:r>
              <a:rPr lang="en-GB" sz="1200" b="1" i="1" u="none" strike="noStrike" kern="1200" dirty="0">
                <a:solidFill>
                  <a:schemeClr val="tx1"/>
                </a:solidFill>
                <a:effectLst/>
                <a:latin typeface="+mn-lt"/>
                <a:ea typeface="+mn-ea"/>
                <a:cs typeface="+mn-cs"/>
              </a:rPr>
              <a:t>Public Relations Consultants Association v The Newspaper Licensing Agency Ltd</a:t>
            </a:r>
            <a:r>
              <a:rPr lang="en-GB" sz="1200" b="0" i="0" u="none" strike="noStrike" kern="1200" dirty="0">
                <a:solidFill>
                  <a:schemeClr val="tx1"/>
                </a:solidFill>
                <a:effectLst/>
                <a:latin typeface="+mn-lt"/>
                <a:ea typeface="+mn-ea"/>
                <a:cs typeface="+mn-cs"/>
              </a:rPr>
              <a:t> ([2013] UKSC 18, on appeal from: [2011] EWCA </a:t>
            </a:r>
            <a:r>
              <a:rPr lang="en-GB" sz="1200" b="0" i="0" u="none" strike="noStrike" kern="1200" dirty="0" err="1">
                <a:solidFill>
                  <a:schemeClr val="tx1"/>
                </a:solidFill>
                <a:effectLst/>
                <a:latin typeface="+mn-lt"/>
                <a:ea typeface="+mn-ea"/>
                <a:cs typeface="+mn-cs"/>
              </a:rPr>
              <a:t>Civ</a:t>
            </a:r>
            <a:r>
              <a:rPr lang="en-GB" sz="1200" b="0" i="0" u="none" strike="noStrike" kern="1200" dirty="0">
                <a:solidFill>
                  <a:schemeClr val="tx1"/>
                </a:solidFill>
                <a:effectLst/>
                <a:latin typeface="+mn-lt"/>
                <a:ea typeface="+mn-ea"/>
                <a:cs typeface="+mn-cs"/>
              </a:rPr>
              <a:t> 890 ) was a 2011 case UK Supreme Court case decided in 2013.</a:t>
            </a:r>
            <a:r>
              <a:rPr lang="en-GB" dirty="0"/>
              <a:t>you can’t judge on the basis of the items individually. It is the cumulative effect. </a:t>
            </a:r>
            <a:r>
              <a:rPr lang="en-GB" dirty="0" err="1"/>
              <a:t>Eg</a:t>
            </a:r>
            <a:r>
              <a:rPr lang="en-GB" dirty="0"/>
              <a:t> the </a:t>
            </a:r>
            <a:r>
              <a:rPr lang="en-GB" dirty="0" err="1"/>
              <a:t>uk</a:t>
            </a:r>
            <a:r>
              <a:rPr lang="en-GB" dirty="0"/>
              <a:t> meltwater case went all the way to the high court which ruled that the size or originality of the headline or snippet was irrelevant as the sheer scale of the scraping and reproduction and making available required a licence. But meltwater were selling a service. </a:t>
            </a:r>
          </a:p>
          <a:p>
            <a:endParaRPr lang="de-DE" dirty="0"/>
          </a:p>
        </p:txBody>
      </p:sp>
      <p:sp>
        <p:nvSpPr>
          <p:cNvPr id="4" name="Foliennummernplatzhalter 3"/>
          <p:cNvSpPr>
            <a:spLocks noGrp="1"/>
          </p:cNvSpPr>
          <p:nvPr>
            <p:ph type="sldNum" sz="quarter" idx="5"/>
          </p:nvPr>
        </p:nvSpPr>
        <p:spPr/>
        <p:txBody>
          <a:bodyPr/>
          <a:lstStyle/>
          <a:p>
            <a:fld id="{B86D9150-24C1-4DA7-9FCA-F748C8A7CA6A}" type="slidenum">
              <a:rPr lang="en-US" smtClean="0"/>
              <a:t>6</a:t>
            </a:fld>
            <a:endParaRPr lang="en-US" dirty="0"/>
          </a:p>
        </p:txBody>
      </p:sp>
    </p:spTree>
    <p:extLst>
      <p:ext uri="{BB962C8B-B14F-4D97-AF65-F5344CB8AC3E}">
        <p14:creationId xmlns:p14="http://schemas.microsoft.com/office/powerpoint/2010/main" val="1735532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F497D"/>
                </a:solidFill>
                <a:effectLst/>
                <a:latin typeface="Arial" panose="020B0604020202020204" pitchFamily="34" charset="0"/>
              </a:rPr>
              <a:t> </a:t>
            </a:r>
            <a:r>
              <a:rPr kumimoji="0" lang="en-US" altLang="en-US" sz="1200" b="1" i="0" u="none" strike="noStrike" cap="none" normalizeH="0" baseline="0" dirty="0">
                <a:ln>
                  <a:noFill/>
                </a:ln>
                <a:solidFill>
                  <a:srgbClr val="1F497D"/>
                </a:solidFill>
                <a:effectLst/>
                <a:latin typeface="Arial" panose="020B0604020202020204" pitchFamily="34" charset="0"/>
              </a:rPr>
              <a:t>Will customers be able to license images for advertisements that might be uploaded to social media platforms? </a:t>
            </a:r>
            <a:r>
              <a:rPr kumimoji="0" lang="en-US" altLang="en-US" sz="1200" b="0" i="0" u="none" strike="noStrike" cap="none" normalizeH="0" baseline="0" dirty="0">
                <a:ln>
                  <a:noFill/>
                </a:ln>
                <a:solidFill>
                  <a:srgbClr val="1F497D"/>
                </a:solidFill>
                <a:effectLst/>
                <a:latin typeface="Arial" panose="020B0604020202020204" pitchFamily="34" charset="0"/>
              </a:rPr>
              <a:t>Sure. These photos are not at stake: they are covered by a license already allowing the online publication! The photos at stake are photos “uploaded by third parties” : for example this frog is a picture of Getty Images. A user X uploaded the picture on Pinterest.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1F497D"/>
              </a:solidFill>
              <a:effectLst/>
              <a:latin typeface="Arial" panose="020B0604020202020204" pitchFamily="34" charset="0"/>
            </a:endParaRPr>
          </a:p>
          <a:p>
            <a:endParaRPr lang="en-GB" dirty="0"/>
          </a:p>
        </p:txBody>
      </p:sp>
      <p:sp>
        <p:nvSpPr>
          <p:cNvPr id="4" name="Foliennummernplatzhalter 3"/>
          <p:cNvSpPr>
            <a:spLocks noGrp="1"/>
          </p:cNvSpPr>
          <p:nvPr>
            <p:ph type="sldNum" sz="quarter" idx="5"/>
          </p:nvPr>
        </p:nvSpPr>
        <p:spPr/>
        <p:txBody>
          <a:bodyPr/>
          <a:lstStyle/>
          <a:p>
            <a:fld id="{B86D9150-24C1-4DA7-9FCA-F748C8A7CA6A}" type="slidenum">
              <a:rPr lang="en-US" smtClean="0"/>
              <a:t>7</a:t>
            </a:fld>
            <a:endParaRPr lang="en-US" dirty="0"/>
          </a:p>
        </p:txBody>
      </p:sp>
    </p:spTree>
    <p:extLst>
      <p:ext uri="{BB962C8B-B14F-4D97-AF65-F5344CB8AC3E}">
        <p14:creationId xmlns:p14="http://schemas.microsoft.com/office/powerpoint/2010/main" val="2349695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Image Search engines are required to conclude fair </a:t>
            </a:r>
            <a:r>
              <a:rPr lang="en-US" dirty="0" err="1"/>
              <a:t>licences</a:t>
            </a:r>
            <a:r>
              <a:rPr lang="en-US" dirty="0"/>
              <a:t> with “any requesting </a:t>
            </a:r>
            <a:r>
              <a:rPr lang="en-US" dirty="0" err="1"/>
              <a:t>rightholder</a:t>
            </a:r>
            <a:r>
              <a:rPr lang="en-US" dirty="0"/>
              <a:t>”</a:t>
            </a:r>
          </a:p>
          <a:p>
            <a:r>
              <a:rPr lang="en-US" dirty="0"/>
              <a:t>Because “Framing” is not covered by the Directive or/and excluded of copyright protection by CJEU, only first page is “licensable”</a:t>
            </a:r>
          </a:p>
          <a:p>
            <a:r>
              <a:rPr lang="en-US" dirty="0"/>
              <a:t>Second page with high res. Pictures remains out of the scope of the directive. </a:t>
            </a:r>
          </a:p>
          <a:p>
            <a:endParaRPr lang="en-US" dirty="0"/>
          </a:p>
          <a:p>
            <a:r>
              <a:rPr lang="en-US" dirty="0"/>
              <a:t>Amendment adopted by European Parliament on a </a:t>
            </a:r>
            <a:r>
              <a:rPr lang="en-US" dirty="0" err="1"/>
              <a:t>proposision</a:t>
            </a:r>
            <a:r>
              <a:rPr lang="en-US" dirty="0"/>
              <a:t> of French MEP </a:t>
            </a:r>
            <a:r>
              <a:rPr lang="en-US" dirty="0" err="1"/>
              <a:t>Cavada</a:t>
            </a:r>
            <a:r>
              <a:rPr lang="en-US" dirty="0"/>
              <a:t>. Chances to go through 50/50</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1" i="0" u="none" strike="noStrike" cap="none" normalizeH="0" baseline="0" dirty="0">
              <a:ln>
                <a:noFill/>
              </a:ln>
              <a:solidFill>
                <a:srgbClr val="1F497D"/>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cap="none" normalizeH="0" baseline="0" dirty="0">
                <a:ln>
                  <a:noFill/>
                </a:ln>
                <a:solidFill>
                  <a:srgbClr val="1F497D"/>
                </a:solidFill>
                <a:effectLst/>
                <a:latin typeface="Arial" panose="020B0604020202020204" pitchFamily="34" charset="0"/>
              </a:rPr>
              <a:t>Will collecting societies be involved? </a:t>
            </a:r>
            <a:r>
              <a:rPr kumimoji="0" lang="en-US" altLang="en-US" sz="1200" b="0" i="0" u="none" strike="noStrike" cap="none" normalizeH="0" baseline="0" dirty="0">
                <a:ln>
                  <a:noFill/>
                </a:ln>
                <a:solidFill>
                  <a:srgbClr val="1F497D"/>
                </a:solidFill>
                <a:effectLst/>
                <a:latin typeface="Arial" panose="020B0604020202020204" pitchFamily="34" charset="0"/>
              </a:rPr>
              <a:t>Yes. But that is not necessarily a bad thing. Large players like Getty Images or Shutterstock will be able to conclude licenses on their own. Smaller agencies will be happy to work </a:t>
            </a:r>
            <a:r>
              <a:rPr kumimoji="0" lang="en-US" altLang="en-US" sz="1200" b="0" i="0" u="none" strike="noStrike" cap="none" normalizeH="0" baseline="0" dirty="0" err="1">
                <a:ln>
                  <a:noFill/>
                </a:ln>
                <a:solidFill>
                  <a:srgbClr val="1F497D"/>
                </a:solidFill>
                <a:effectLst/>
                <a:latin typeface="Arial" panose="020B0604020202020204" pitchFamily="34" charset="0"/>
              </a:rPr>
              <a:t>yith</a:t>
            </a:r>
            <a:r>
              <a:rPr kumimoji="0" lang="en-US" altLang="en-US" sz="1200" b="0" i="0" u="none" strike="noStrike" cap="none" normalizeH="0" baseline="0" dirty="0">
                <a:ln>
                  <a:noFill/>
                </a:ln>
                <a:solidFill>
                  <a:srgbClr val="1F497D"/>
                </a:solidFill>
                <a:effectLst/>
                <a:latin typeface="Arial" panose="020B0604020202020204" pitchFamily="34" charset="0"/>
              </a:rPr>
              <a:t> collecting societies like for other usages at the moment. </a:t>
            </a:r>
          </a:p>
          <a:p>
            <a:endParaRPr lang="en-GB" dirty="0"/>
          </a:p>
        </p:txBody>
      </p:sp>
      <p:sp>
        <p:nvSpPr>
          <p:cNvPr id="4" name="Foliennummernplatzhalter 3"/>
          <p:cNvSpPr>
            <a:spLocks noGrp="1"/>
          </p:cNvSpPr>
          <p:nvPr>
            <p:ph type="sldNum" sz="quarter" idx="5"/>
          </p:nvPr>
        </p:nvSpPr>
        <p:spPr/>
        <p:txBody>
          <a:bodyPr/>
          <a:lstStyle/>
          <a:p>
            <a:fld id="{B86D9150-24C1-4DA7-9FCA-F748C8A7CA6A}" type="slidenum">
              <a:rPr lang="en-US" smtClean="0"/>
              <a:t>8</a:t>
            </a:fld>
            <a:endParaRPr lang="en-US" dirty="0"/>
          </a:p>
        </p:txBody>
      </p:sp>
    </p:spTree>
    <p:extLst>
      <p:ext uri="{BB962C8B-B14F-4D97-AF65-F5344CB8AC3E}">
        <p14:creationId xmlns:p14="http://schemas.microsoft.com/office/powerpoint/2010/main" val="598119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1F497D"/>
                </a:solidFill>
                <a:effectLst/>
                <a:latin typeface="Arial" panose="020B0604020202020204" pitchFamily="34" charset="0"/>
              </a:rPr>
              <a:t> </a:t>
            </a:r>
            <a:r>
              <a:rPr kumimoji="0" lang="en-US" altLang="en-US" sz="1200" b="1" i="0" u="none" strike="noStrike" cap="none" normalizeH="0" baseline="0" dirty="0">
                <a:ln>
                  <a:noFill/>
                </a:ln>
                <a:solidFill>
                  <a:srgbClr val="1F497D"/>
                </a:solidFill>
                <a:effectLst/>
                <a:latin typeface="Arial" panose="020B0604020202020204" pitchFamily="34" charset="0"/>
              </a:rPr>
              <a:t>Art. 13. </a:t>
            </a:r>
            <a:r>
              <a:rPr kumimoji="0" lang="en-US" altLang="en-US" sz="1200" b="0" i="0" u="none" strike="noStrike" cap="none" normalizeH="0" baseline="0" dirty="0">
                <a:ln>
                  <a:noFill/>
                </a:ln>
                <a:solidFill>
                  <a:srgbClr val="1F497D"/>
                </a:solidFill>
                <a:effectLst/>
                <a:latin typeface="Arial" panose="020B0604020202020204" pitchFamily="34" charset="0"/>
              </a:rPr>
              <a:t>The recent agreement of CEPIC with Google on the display of the IPTC fields can be considered as an application of Art.13. The legal pressure around Google practices in the EU has created an incentive for Google to enter into </a:t>
            </a:r>
            <a:r>
              <a:rPr kumimoji="0" lang="en-US" altLang="en-US" sz="1200" b="0" i="0" u="none" strike="noStrike" cap="none" normalizeH="0" baseline="0" dirty="0" err="1">
                <a:ln>
                  <a:noFill/>
                </a:ln>
                <a:solidFill>
                  <a:srgbClr val="1F497D"/>
                </a:solidFill>
                <a:effectLst/>
                <a:latin typeface="Arial" panose="020B0604020202020204" pitchFamily="34" charset="0"/>
              </a:rPr>
              <a:t>negotiacions</a:t>
            </a:r>
            <a:r>
              <a:rPr kumimoji="0" lang="en-US" altLang="en-US" sz="1200" b="0" i="0" u="none" strike="noStrike" cap="none" normalizeH="0" baseline="0" dirty="0">
                <a:ln>
                  <a:noFill/>
                </a:ln>
                <a:solidFill>
                  <a:srgbClr val="1F497D"/>
                </a:solidFill>
                <a:effectLst/>
                <a:latin typeface="Arial" panose="020B0604020202020204" pitchFamily="34" charset="0"/>
              </a:rPr>
              <a:t> (“talks” “dialogue” “collaboration”) </a:t>
            </a:r>
            <a:endParaRPr lang="en-GB" dirty="0"/>
          </a:p>
        </p:txBody>
      </p:sp>
      <p:sp>
        <p:nvSpPr>
          <p:cNvPr id="4" name="Foliennummernplatzhalter 3"/>
          <p:cNvSpPr>
            <a:spLocks noGrp="1"/>
          </p:cNvSpPr>
          <p:nvPr>
            <p:ph type="sldNum" sz="quarter" idx="5"/>
          </p:nvPr>
        </p:nvSpPr>
        <p:spPr/>
        <p:txBody>
          <a:bodyPr/>
          <a:lstStyle/>
          <a:p>
            <a:fld id="{B86D9150-24C1-4DA7-9FCA-F748C8A7CA6A}" type="slidenum">
              <a:rPr lang="en-US" smtClean="0"/>
              <a:t>10</a:t>
            </a:fld>
            <a:endParaRPr lang="en-US" dirty="0"/>
          </a:p>
        </p:txBody>
      </p:sp>
    </p:spTree>
    <p:extLst>
      <p:ext uri="{BB962C8B-B14F-4D97-AF65-F5344CB8AC3E}">
        <p14:creationId xmlns:p14="http://schemas.microsoft.com/office/powerpoint/2010/main" val="1105084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92DAE6F-C929-40CC-99B1-D7ECC65659C5}" type="datetimeFigureOut">
              <a:rPr lang="en-US" smtClean="0"/>
              <a:t>11/12/2018</a:t>
            </a:fld>
            <a:endParaRPr lang="en-US" dirty="0"/>
          </a:p>
        </p:txBody>
      </p:sp>
      <p:sp>
        <p:nvSpPr>
          <p:cNvPr id="5" name="Footer Placeholder 4"/>
          <p:cNvSpPr>
            <a:spLocks noGrp="1"/>
          </p:cNvSpPr>
          <p:nvPr>
            <p:ph type="ftr" sz="quarter" idx="11"/>
          </p:nvPr>
        </p:nvSpPr>
        <p:spPr>
          <a:xfrm>
            <a:off x="2396319" y="329308"/>
            <a:ext cx="3086292" cy="309201"/>
          </a:xfrm>
        </p:spPr>
        <p:txBody>
          <a:bodyPr/>
          <a:lstStyle/>
          <a:p>
            <a:endParaRPr lang="en-US" dirty="0"/>
          </a:p>
        </p:txBody>
      </p:sp>
      <p:sp>
        <p:nvSpPr>
          <p:cNvPr id="6" name="Slide Number Placeholder 5"/>
          <p:cNvSpPr>
            <a:spLocks noGrp="1"/>
          </p:cNvSpPr>
          <p:nvPr>
            <p:ph type="sldNum" sz="quarter" idx="12"/>
          </p:nvPr>
        </p:nvSpPr>
        <p:spPr>
          <a:xfrm>
            <a:off x="1434703" y="798973"/>
            <a:ext cx="802005" cy="503578"/>
          </a:xfrm>
        </p:spPr>
        <p:txBody>
          <a:bodyPr/>
          <a:lstStyle/>
          <a:p>
            <a:fld id="{41272B11-EFE6-48DF-A3B2-D216CB612C0D}" type="slidenum">
              <a:rPr lang="en-US" smtClean="0"/>
              <a:t>‹Nr.›</a:t>
            </a:fld>
            <a:endParaRPr lang="en-US" dirty="0"/>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0632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2DAE6F-C929-40CC-99B1-D7ECC65659C5}" type="datetimeFigureOut">
              <a:rPr lang="en-US" smtClean="0"/>
              <a:t>11/12/2018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272B11-EFE6-48DF-A3B2-D216CB612C0D}" type="slidenum">
              <a:rPr lang="en-US" smtClean="0"/>
              <a:t>‹Nr.›</a:t>
            </a:fld>
            <a:endParaRPr lang="en-US" dirty="0"/>
          </a:p>
        </p:txBody>
      </p:sp>
    </p:spTree>
    <p:extLst>
      <p:ext uri="{BB962C8B-B14F-4D97-AF65-F5344CB8AC3E}">
        <p14:creationId xmlns:p14="http://schemas.microsoft.com/office/powerpoint/2010/main" val="1778459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2DAE6F-C929-40CC-99B1-D7ECC65659C5}" type="datetimeFigureOut">
              <a:rPr lang="en-US" smtClean="0"/>
              <a:t>11/12/2018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272B11-EFE6-48DF-A3B2-D216CB612C0D}" type="slidenum">
              <a:rPr lang="en-US" smtClean="0"/>
              <a:t>‹Nr.›</a:t>
            </a:fld>
            <a:endParaRPr lang="en-US" dirty="0"/>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04931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2DAE6F-C929-40CC-99B1-D7ECC65659C5}" type="datetimeFigureOut">
              <a:rPr lang="en-US" smtClean="0"/>
              <a:t>11/12/2018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272B11-EFE6-48DF-A3B2-D216CB612C0D}" type="slidenum">
              <a:rPr lang="en-US" smtClean="0"/>
              <a:t>‹Nr.›</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0510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92DAE6F-C929-40CC-99B1-D7ECC65659C5}" type="datetimeFigureOut">
              <a:rPr lang="en-US" smtClean="0"/>
              <a:t>11/12/2018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272B11-EFE6-48DF-A3B2-D216CB612C0D}" type="slidenum">
              <a:rPr lang="en-US" smtClean="0"/>
              <a:t>‹Nr.›</a:t>
            </a:fld>
            <a:endParaRPr lang="en-US" dirty="0"/>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5750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2DAE6F-C929-40CC-99B1-D7ECC65659C5}" type="datetimeFigureOut">
              <a:rPr lang="en-US" smtClean="0"/>
              <a:t>11/12/2018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272B11-EFE6-48DF-A3B2-D216CB612C0D}" type="slidenum">
              <a:rPr lang="en-US" smtClean="0"/>
              <a:t>‹Nr.›</a:t>
            </a:fld>
            <a:endParaRPr lang="en-US"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61593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92DAE6F-C929-40CC-99B1-D7ECC65659C5}" type="datetimeFigureOut">
              <a:rPr lang="en-US" smtClean="0"/>
              <a:t>11/12/2018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1272B11-EFE6-48DF-A3B2-D216CB612C0D}" type="slidenum">
              <a:rPr lang="en-US" smtClean="0"/>
              <a:t>‹Nr.›</a:t>
            </a:fld>
            <a:endParaRPr lang="en-US" dirty="0"/>
          </a:p>
        </p:txBody>
      </p:sp>
    </p:spTree>
    <p:extLst>
      <p:ext uri="{BB962C8B-B14F-4D97-AF65-F5344CB8AC3E}">
        <p14:creationId xmlns:p14="http://schemas.microsoft.com/office/powerpoint/2010/main" val="1633226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92DAE6F-C929-40CC-99B1-D7ECC65659C5}" type="datetimeFigureOut">
              <a:rPr lang="en-US" smtClean="0"/>
              <a:t>11/12/2018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1272B11-EFE6-48DF-A3B2-D216CB612C0D}" type="slidenum">
              <a:rPr lang="en-US" smtClean="0"/>
              <a:t>‹Nr.›</a:t>
            </a:fld>
            <a:endParaRPr lang="en-US" dirty="0"/>
          </a:p>
        </p:txBody>
      </p:sp>
    </p:spTree>
    <p:extLst>
      <p:ext uri="{BB962C8B-B14F-4D97-AF65-F5344CB8AC3E}">
        <p14:creationId xmlns:p14="http://schemas.microsoft.com/office/powerpoint/2010/main" val="803732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2DAE6F-C929-40CC-99B1-D7ECC65659C5}" type="datetimeFigureOut">
              <a:rPr lang="en-US" smtClean="0"/>
              <a:t>11/12/2018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1272B11-EFE6-48DF-A3B2-D216CB612C0D}" type="slidenum">
              <a:rPr lang="en-US" smtClean="0"/>
              <a:t>‹Nr.›</a:t>
            </a:fld>
            <a:endParaRPr lang="en-US" dirty="0"/>
          </a:p>
        </p:txBody>
      </p:sp>
    </p:spTree>
    <p:extLst>
      <p:ext uri="{BB962C8B-B14F-4D97-AF65-F5344CB8AC3E}">
        <p14:creationId xmlns:p14="http://schemas.microsoft.com/office/powerpoint/2010/main" val="668862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92DAE6F-C929-40CC-99B1-D7ECC65659C5}" type="datetimeFigureOut">
              <a:rPr lang="en-US" smtClean="0"/>
              <a:t>11/12/2018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272B11-EFE6-48DF-A3B2-D216CB612C0D}" type="slidenum">
              <a:rPr lang="en-US" smtClean="0"/>
              <a:t>‹Nr.›</a:t>
            </a:fld>
            <a:endParaRPr lang="en-US" dirty="0"/>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28886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892DAE6F-C929-40CC-99B1-D7ECC65659C5}" type="datetimeFigureOut">
              <a:rPr lang="en-US" smtClean="0"/>
              <a:t>11/12/2018</a:t>
            </a:fld>
            <a:endParaRPr lang="en-US" dirty="0"/>
          </a:p>
        </p:txBody>
      </p:sp>
      <p:sp>
        <p:nvSpPr>
          <p:cNvPr id="6" name="Footer Placeholder 5"/>
          <p:cNvSpPr>
            <a:spLocks noGrp="1"/>
          </p:cNvSpPr>
          <p:nvPr>
            <p:ph type="ftr" sz="quarter" idx="11"/>
          </p:nvPr>
        </p:nvSpPr>
        <p:spPr>
          <a:xfrm>
            <a:off x="1437530" y="318641"/>
            <a:ext cx="3251553" cy="320931"/>
          </a:xfrm>
        </p:spPr>
        <p:txBody>
          <a:bodyPr/>
          <a:lstStyle/>
          <a:p>
            <a:endParaRPr lang="en-US" dirty="0"/>
          </a:p>
        </p:txBody>
      </p:sp>
      <p:sp>
        <p:nvSpPr>
          <p:cNvPr id="7" name="Slide Number Placeholder 6"/>
          <p:cNvSpPr>
            <a:spLocks noGrp="1"/>
          </p:cNvSpPr>
          <p:nvPr>
            <p:ph type="sldNum" sz="quarter" idx="12"/>
          </p:nvPr>
        </p:nvSpPr>
        <p:spPr/>
        <p:txBody>
          <a:bodyPr/>
          <a:lstStyle/>
          <a:p>
            <a:fld id="{41272B11-EFE6-48DF-A3B2-D216CB612C0D}" type="slidenum">
              <a:rPr lang="en-US" smtClean="0"/>
              <a:t>‹Nr.›</a:t>
            </a:fld>
            <a:endParaRPr lang="en-US" dirty="0"/>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88251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94000"/>
                <a:satMod val="80000"/>
                <a:lumMod val="106000"/>
              </a:schemeClr>
            </a:gs>
            <a:gs pos="100000">
              <a:schemeClr val="bg2">
                <a:shade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cstate="screen">
            <a:extLst>
              <a:ext uri="{28A0092B-C50C-407E-A947-70E740481C1C}">
                <a14:useLocalDpi xmlns:a14="http://schemas.microsoft.com/office/drawing/2010/main"/>
              </a:ext>
            </a:extLst>
          </a:blip>
          <a:srcRect b="-1562"/>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92DAE6F-C929-40CC-99B1-D7ECC65659C5}" type="datetimeFigureOut">
              <a:rPr lang="en-US" smtClean="0"/>
              <a:t>11/12/2018</a:t>
            </a:fld>
            <a:endParaRPr lang="en-US"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41272B11-EFE6-48DF-A3B2-D216CB612C0D}" type="slidenum">
              <a:rPr lang="en-US" smtClean="0"/>
              <a:t>‹Nr.›</a:t>
            </a:fld>
            <a:endParaRPr lang="en-US" dirty="0"/>
          </a:p>
        </p:txBody>
      </p:sp>
    </p:spTree>
    <p:extLst>
      <p:ext uri="{BB962C8B-B14F-4D97-AF65-F5344CB8AC3E}">
        <p14:creationId xmlns:p14="http://schemas.microsoft.com/office/powerpoint/2010/main" val="38456842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2.jp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limegreenipnews.com/2016/09/cjeu-new-landmark-case-on-hyperlinking/" TargetMode="External"/><Relationship Id="rId1" Type="http://schemas.openxmlformats.org/officeDocument/2006/relationships/slideLayout" Target="../slideLayouts/slideLayout2.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0FD0717-BEEE-48D4-8750-E44E166E9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4CBA4EB-F997-4F56-9436-88F607540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14" name="Group 13">
            <a:extLst>
              <a:ext uri="{FF2B5EF4-FFF2-40B4-BE49-F238E27FC236}">
                <a16:creationId xmlns:a16="http://schemas.microsoft.com/office/drawing/2014/main" id="{C2DA450E-1EDD-4D4A-8257-4808EB9371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12044" y="938882"/>
            <a:ext cx="4921561" cy="4236223"/>
            <a:chOff x="7807230" y="2012810"/>
            <a:chExt cx="3251252" cy="3459865"/>
          </a:xfrm>
        </p:grpSpPr>
        <p:sp>
          <p:nvSpPr>
            <p:cNvPr id="15" name="Rectangle 14">
              <a:extLst>
                <a:ext uri="{FF2B5EF4-FFF2-40B4-BE49-F238E27FC236}">
                  <a16:creationId xmlns:a16="http://schemas.microsoft.com/office/drawing/2014/main" id="{228FBF78-9E7E-46C0-950D-FC7AEE43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15">
              <a:extLst>
                <a:ext uri="{FF2B5EF4-FFF2-40B4-BE49-F238E27FC236}">
                  <a16:creationId xmlns:a16="http://schemas.microsoft.com/office/drawing/2014/main" id="{42116C23-5ED0-4F29-84D0-584CD0150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8" name="Rectangle 17">
            <a:extLst>
              <a:ext uri="{FF2B5EF4-FFF2-40B4-BE49-F238E27FC236}">
                <a16:creationId xmlns:a16="http://schemas.microsoft.com/office/drawing/2014/main" id="{37EE4B41-0C22-468A-BCFF-66786B9C8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0832" y="1269341"/>
            <a:ext cx="4443984" cy="3575304"/>
          </a:xfrm>
          <a:prstGeom prst="rect">
            <a:avLst/>
          </a:prstGeom>
          <a:solidFill>
            <a:schemeClr val="accent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085067" y="1463015"/>
            <a:ext cx="4119512" cy="3196668"/>
          </a:xfrm>
        </p:spPr>
        <p:txBody>
          <a:bodyPr anchor="ctr">
            <a:normAutofit/>
          </a:bodyPr>
          <a:lstStyle/>
          <a:p>
            <a:pPr algn="ctr"/>
            <a:r>
              <a:rPr lang="en-US" sz="3500" dirty="0">
                <a:solidFill>
                  <a:srgbClr val="FFFFFF"/>
                </a:solidFill>
              </a:rPr>
              <a:t>EU Copyright Directive </a:t>
            </a:r>
            <a:endParaRPr lang="en-US" sz="3500" b="1" dirty="0">
              <a:solidFill>
                <a:srgbClr val="FFFFFF"/>
              </a:solidFill>
              <a:latin typeface="Adobe Clean" panose="020B0503020404020204" pitchFamily="34" charset="0"/>
            </a:endParaRPr>
          </a:p>
        </p:txBody>
      </p:sp>
      <p:sp>
        <p:nvSpPr>
          <p:cNvPr id="5" name="Subtitle 4">
            <a:extLst>
              <a:ext uri="{FF2B5EF4-FFF2-40B4-BE49-F238E27FC236}">
                <a16:creationId xmlns:a16="http://schemas.microsoft.com/office/drawing/2014/main" id="{136A00DC-4D8F-1F46-8AA3-D6F332ED75F4}"/>
              </a:ext>
            </a:extLst>
          </p:cNvPr>
          <p:cNvSpPr>
            <a:spLocks noGrp="1"/>
          </p:cNvSpPr>
          <p:nvPr>
            <p:ph type="subTitle" idx="1"/>
          </p:nvPr>
        </p:nvSpPr>
        <p:spPr>
          <a:xfrm>
            <a:off x="6106063" y="1463014"/>
            <a:ext cx="2136225" cy="3293053"/>
          </a:xfrm>
        </p:spPr>
        <p:txBody>
          <a:bodyPr anchor="ctr">
            <a:normAutofit/>
          </a:bodyPr>
          <a:lstStyle/>
          <a:p>
            <a:r>
              <a:rPr lang="en-US" sz="1700" b="1" dirty="0"/>
              <a:t>EU Copyright directive on its way!</a:t>
            </a:r>
          </a:p>
        </p:txBody>
      </p:sp>
      <p:pic>
        <p:nvPicPr>
          <p:cNvPr id="20" name="Picture 19">
            <a:extLst>
              <a:ext uri="{FF2B5EF4-FFF2-40B4-BE49-F238E27FC236}">
                <a16:creationId xmlns:a16="http://schemas.microsoft.com/office/drawing/2014/main" id="{8B060F31-12EA-4404-8435-DA25F36C89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2" name="Straight Connector 21">
            <a:extLst>
              <a:ext uri="{FF2B5EF4-FFF2-40B4-BE49-F238E27FC236}">
                <a16:creationId xmlns:a16="http://schemas.microsoft.com/office/drawing/2014/main" id="{E4F1CB68-9DEB-4A71-8E7C-DE9278F0359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337580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313302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el 1">
            <a:extLst>
              <a:ext uri="{FF2B5EF4-FFF2-40B4-BE49-F238E27FC236}">
                <a16:creationId xmlns:a16="http://schemas.microsoft.com/office/drawing/2014/main" id="{C4E0F899-427C-41A4-8166-4ACA554DBDC8}"/>
              </a:ext>
            </a:extLst>
          </p:cNvPr>
          <p:cNvSpPr>
            <a:spLocks noGrp="1"/>
          </p:cNvSpPr>
          <p:nvPr>
            <p:ph type="title"/>
          </p:nvPr>
        </p:nvSpPr>
        <p:spPr>
          <a:xfrm>
            <a:off x="1088685" y="804520"/>
            <a:ext cx="3132383" cy="1049235"/>
          </a:xfrm>
        </p:spPr>
        <p:txBody>
          <a:bodyPr>
            <a:normAutofit/>
          </a:bodyPr>
          <a:lstStyle/>
          <a:p>
            <a:r>
              <a:rPr lang="de-DE" sz="2200"/>
              <a:t>Art. 13 In practice: </a:t>
            </a:r>
            <a:br>
              <a:rPr lang="de-DE" sz="2200"/>
            </a:br>
            <a:r>
              <a:rPr lang="de-DE" sz="2200"/>
              <a:t>the use of technology</a:t>
            </a:r>
            <a:endParaRPr lang="en-GB" sz="2200"/>
          </a:p>
        </p:txBody>
      </p:sp>
      <p:sp>
        <p:nvSpPr>
          <p:cNvPr id="30" name="Rectangle 29">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0" name="Content Placeholder 9">
            <a:extLst>
              <a:ext uri="{FF2B5EF4-FFF2-40B4-BE49-F238E27FC236}">
                <a16:creationId xmlns:a16="http://schemas.microsoft.com/office/drawing/2014/main" id="{5E22D34A-0745-4432-9A98-6FE8550BCB88}"/>
              </a:ext>
            </a:extLst>
          </p:cNvPr>
          <p:cNvSpPr>
            <a:spLocks noGrp="1"/>
          </p:cNvSpPr>
          <p:nvPr>
            <p:ph idx="1"/>
          </p:nvPr>
        </p:nvSpPr>
        <p:spPr>
          <a:xfrm>
            <a:off x="1088685" y="2015732"/>
            <a:ext cx="3129159" cy="3450613"/>
          </a:xfrm>
        </p:spPr>
        <p:txBody>
          <a:bodyPr>
            <a:normAutofit fontScale="70000" lnSpcReduction="20000"/>
          </a:bodyPr>
          <a:lstStyle/>
          <a:p>
            <a:r>
              <a:rPr lang="en-US" dirty="0"/>
              <a:t>Licensing agreements</a:t>
            </a:r>
          </a:p>
          <a:p>
            <a:r>
              <a:rPr lang="en-US" dirty="0"/>
              <a:t>“</a:t>
            </a:r>
            <a:r>
              <a:rPr lang="en-US" i="1" dirty="0"/>
              <a:t>Automatic blocking of content</a:t>
            </a:r>
            <a:r>
              <a:rPr lang="en-US" dirty="0"/>
              <a:t>” to be avoided</a:t>
            </a:r>
          </a:p>
          <a:p>
            <a:r>
              <a:rPr lang="en-US" dirty="0"/>
              <a:t>Negotiations “</a:t>
            </a:r>
            <a:r>
              <a:rPr lang="en-US" i="1" dirty="0"/>
              <a:t>in good faith</a:t>
            </a:r>
            <a:r>
              <a:rPr lang="en-US" dirty="0"/>
              <a:t>”</a:t>
            </a:r>
          </a:p>
          <a:p>
            <a:r>
              <a:rPr lang="en-US" dirty="0"/>
              <a:t>“</a:t>
            </a:r>
            <a:r>
              <a:rPr lang="en-US" i="1" dirty="0"/>
              <a:t>CEPIC looks forward to working with Google on further improvements in order to promote and protect images online and reduce image piracy</a:t>
            </a:r>
            <a:r>
              <a:rPr lang="en-US" dirty="0"/>
              <a:t>.”</a:t>
            </a:r>
          </a:p>
          <a:p>
            <a:r>
              <a:rPr lang="en-US" b="1" dirty="0"/>
              <a:t>Without legal pressure, by law or by court, it’s nearly impossible to reach agreement with a dominant or/and monopolistic player</a:t>
            </a:r>
          </a:p>
          <a:p>
            <a:pPr marL="0" indent="0">
              <a:buNone/>
            </a:pPr>
            <a:endParaRPr lang="en-US" dirty="0"/>
          </a:p>
        </p:txBody>
      </p:sp>
      <p:pic>
        <p:nvPicPr>
          <p:cNvPr id="8" name="Inhaltsplatzhalter 4">
            <a:extLst>
              <a:ext uri="{FF2B5EF4-FFF2-40B4-BE49-F238E27FC236}">
                <a16:creationId xmlns:a16="http://schemas.microsoft.com/office/drawing/2014/main" id="{C1FB291B-89DD-4A3E-93CA-B93B29B7AA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0808" y="839463"/>
            <a:ext cx="3720331" cy="4593001"/>
          </a:xfrm>
          <a:prstGeom prst="rect">
            <a:avLst/>
          </a:prstGeom>
        </p:spPr>
      </p:pic>
      <p:pic>
        <p:nvPicPr>
          <p:cNvPr id="32" name="Picture 31">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4" name="Straight Connector 33">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71620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499741" y="609600"/>
            <a:ext cx="4165600" cy="4165600"/>
          </a:xfrm>
          <a:prstGeom prst="rect">
            <a:avLst/>
          </a:prstGeom>
          <a:ln>
            <a:noFill/>
          </a:ln>
          <a:effectLst>
            <a:outerShdw blurRad="292100" dist="139700" dir="2700000" algn="tl" rotWithShape="0">
              <a:srgbClr val="333333">
                <a:alpha val="65000"/>
              </a:srgbClr>
            </a:outerShdw>
          </a:effectLst>
        </p:spPr>
      </p:pic>
      <p:sp>
        <p:nvSpPr>
          <p:cNvPr id="8" name="Title 1"/>
          <p:cNvSpPr txBox="1">
            <a:spLocks/>
          </p:cNvSpPr>
          <p:nvPr/>
        </p:nvSpPr>
        <p:spPr>
          <a:xfrm>
            <a:off x="2590645" y="2082800"/>
            <a:ext cx="3983792" cy="1049235"/>
          </a:xfrm>
          <a:prstGeom prst="rect">
            <a:avLst/>
          </a:prstGeom>
        </p:spPr>
        <p:txBody>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5400" b="1" dirty="0">
                <a:latin typeface="Courier" charset="0"/>
                <a:ea typeface="Courier" charset="0"/>
                <a:cs typeface="Courier" charset="0"/>
              </a:rPr>
              <a:t>Q&amp;A</a:t>
            </a:r>
            <a:endParaRPr lang="en-US" sz="3600" b="1" dirty="0">
              <a:latin typeface="Courier" charset="0"/>
              <a:ea typeface="Courier" charset="0"/>
              <a:cs typeface="Courier" charset="0"/>
            </a:endParaRPr>
          </a:p>
        </p:txBody>
      </p:sp>
    </p:spTree>
    <p:extLst>
      <p:ext uri="{BB962C8B-B14F-4D97-AF65-F5344CB8AC3E}">
        <p14:creationId xmlns:p14="http://schemas.microsoft.com/office/powerpoint/2010/main" val="209177900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6" name="Straight Connector 15">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 name="Rectangle 19">
            <a:extLst>
              <a:ext uri="{FF2B5EF4-FFF2-40B4-BE49-F238E27FC236}">
                <a16:creationId xmlns:a16="http://schemas.microsoft.com/office/drawing/2014/main" id="{021A4066-B261-49FE-952E-A0FE3EE75C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381B4579-E2EA-4BD7-94FF-0A0BEE135C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264816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re 1"/>
          <p:cNvSpPr>
            <a:spLocks noGrp="1"/>
          </p:cNvSpPr>
          <p:nvPr>
            <p:ph type="title"/>
          </p:nvPr>
        </p:nvSpPr>
        <p:spPr>
          <a:xfrm>
            <a:off x="957393" y="2148342"/>
            <a:ext cx="2974302" cy="1049235"/>
          </a:xfrm>
        </p:spPr>
        <p:txBody>
          <a:bodyPr vert="horz" lIns="91440" tIns="45720" rIns="91440" bIns="45720" rtlCol="0" anchor="t">
            <a:normAutofit/>
          </a:bodyPr>
          <a:lstStyle/>
          <a:p>
            <a:pPr defTabSz="914400"/>
            <a:r>
              <a:rPr lang="en-US" dirty="0"/>
              <a:t>THANK YOU!</a:t>
            </a:r>
          </a:p>
        </p:txBody>
      </p:sp>
      <p:sp>
        <p:nvSpPr>
          <p:cNvPr id="24" name="Rectangle 23">
            <a:extLst>
              <a:ext uri="{FF2B5EF4-FFF2-40B4-BE49-F238E27FC236}">
                <a16:creationId xmlns:a16="http://schemas.microsoft.com/office/drawing/2014/main" id="{81958111-BC13-4D45-AB27-0C2C83F9BA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Espace réservé du contenu 2"/>
          <p:cNvSpPr>
            <a:spLocks noGrp="1"/>
          </p:cNvSpPr>
          <p:nvPr>
            <p:ph type="body" sz="half" idx="2"/>
          </p:nvPr>
        </p:nvSpPr>
        <p:spPr>
          <a:xfrm>
            <a:off x="685800" y="5149655"/>
            <a:ext cx="5791200" cy="1049235"/>
          </a:xfrm>
        </p:spPr>
        <p:txBody>
          <a:bodyPr vert="horz" lIns="91440" tIns="45720" rIns="91440" bIns="45720" rtlCol="0" anchor="t">
            <a:normAutofit fontScale="62500" lnSpcReduction="20000"/>
          </a:bodyPr>
          <a:lstStyle/>
          <a:p>
            <a:pPr indent="-228600" defTabSz="914400">
              <a:buFont typeface="Arial" panose="020B0604020202020204" pitchFamily="34" charset="0"/>
              <a:buChar char="•"/>
            </a:pPr>
            <a:endParaRPr lang="en-US" b="1" dirty="0"/>
          </a:p>
          <a:p>
            <a:pPr indent="-228600" defTabSz="914400">
              <a:buFont typeface="Arial" panose="020B0604020202020204" pitchFamily="34" charset="0"/>
              <a:buChar char="•"/>
            </a:pPr>
            <a:endParaRPr lang="en-US" b="1" dirty="0"/>
          </a:p>
          <a:p>
            <a:pPr defTabSz="914400"/>
            <a:r>
              <a:rPr lang="en-US" b="1" dirty="0"/>
              <a:t>Sylvie Fodor (s.fodor@cepic.org), CEPIC, Nordic Conference 15 November 2018</a:t>
            </a:r>
            <a:br>
              <a:rPr lang="en-US" dirty="0"/>
            </a:br>
            <a:endParaRPr lang="en-US" dirty="0"/>
          </a:p>
        </p:txBody>
      </p:sp>
      <p:grpSp>
        <p:nvGrpSpPr>
          <p:cNvPr id="26" name="Group 25">
            <a:extLst>
              <a:ext uri="{FF2B5EF4-FFF2-40B4-BE49-F238E27FC236}">
                <a16:creationId xmlns:a16="http://schemas.microsoft.com/office/drawing/2014/main" id="{82188758-E18A-4CE5-9D03-F4BF5D887C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5098" y="482171"/>
            <a:ext cx="4568843" cy="5149101"/>
            <a:chOff x="5446003" y="583365"/>
            <a:chExt cx="6091790" cy="5181928"/>
          </a:xfrm>
        </p:grpSpPr>
        <p:sp>
          <p:nvSpPr>
            <p:cNvPr id="27" name="Rectangle 26">
              <a:extLst>
                <a:ext uri="{FF2B5EF4-FFF2-40B4-BE49-F238E27FC236}">
                  <a16:creationId xmlns:a16="http://schemas.microsoft.com/office/drawing/2014/main" id="{821513DD-C15F-4381-AEA6-ED9E5E218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ED2DE01-7F43-4858-85FC-27022DA78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Bildplatzhalter 6">
            <a:extLst>
              <a:ext uri="{FF2B5EF4-FFF2-40B4-BE49-F238E27FC236}">
                <a16:creationId xmlns:a16="http://schemas.microsoft.com/office/drawing/2014/main" id="{3CDCF636-121D-4078-940A-1F95A0EEBCF2}"/>
              </a:ext>
            </a:extLst>
          </p:cNvPr>
          <p:cNvPicPr>
            <a:picLocks noGrp="1" noChangeAspect="1"/>
          </p:cNvPicPr>
          <p:nvPr>
            <p:ph type="pic" idx="1"/>
          </p:nvPr>
        </p:nvPicPr>
        <p:blipFill rotWithShape="1">
          <a:blip r:embed="rId4">
            <a:extLst>
              <a:ext uri="{28A0092B-C50C-407E-A947-70E740481C1C}">
                <a14:useLocalDpi xmlns:a14="http://schemas.microsoft.com/office/drawing/2010/main" val="0"/>
              </a:ext>
            </a:extLst>
          </a:blip>
          <a:srcRect t="4580" r="-3" b="-3"/>
          <a:stretch/>
        </p:blipFill>
        <p:spPr>
          <a:xfrm>
            <a:off x="4572000" y="1116345"/>
            <a:ext cx="3614607" cy="3864508"/>
          </a:xfrm>
          <a:prstGeom prst="rect">
            <a:avLst/>
          </a:prstGeom>
        </p:spPr>
      </p:pic>
      <p:pic>
        <p:nvPicPr>
          <p:cNvPr id="30" name="Picture 29">
            <a:extLst>
              <a:ext uri="{FF2B5EF4-FFF2-40B4-BE49-F238E27FC236}">
                <a16:creationId xmlns:a16="http://schemas.microsoft.com/office/drawing/2014/main" id="{D42F4933-2ECF-4EE5-BCE4-F19E3CA609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32" name="Straight Connector 31">
            <a:extLst>
              <a:ext uri="{FF2B5EF4-FFF2-40B4-BE49-F238E27FC236}">
                <a16:creationId xmlns:a16="http://schemas.microsoft.com/office/drawing/2014/main" id="{C6FAC23C-014D-4AC5-AD1B-36F7D0E7EF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06553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3636B2-9270-470F-8BBA-2578A5362874}"/>
              </a:ext>
            </a:extLst>
          </p:cNvPr>
          <p:cNvSpPr>
            <a:spLocks noGrp="1"/>
          </p:cNvSpPr>
          <p:nvPr>
            <p:ph type="title"/>
          </p:nvPr>
        </p:nvSpPr>
        <p:spPr/>
        <p:txBody>
          <a:bodyPr>
            <a:normAutofit/>
          </a:bodyPr>
          <a:lstStyle/>
          <a:p>
            <a:pPr algn="ctr"/>
            <a:r>
              <a:rPr lang="en-GB" sz="1800" b="1" dirty="0">
                <a:latin typeface="Gill Sans Nova" panose="020B0604020202020204" pitchFamily="34" charset="0"/>
              </a:rPr>
              <a:t>The Vote of European parliament </a:t>
            </a:r>
            <a:br>
              <a:rPr lang="en-GB" sz="1800" b="1" dirty="0">
                <a:latin typeface="Gill Sans Nova" panose="020B0604020202020204" pitchFamily="34" charset="0"/>
              </a:rPr>
            </a:br>
            <a:r>
              <a:rPr lang="en-GB" sz="1800" b="1" dirty="0">
                <a:latin typeface="Gill Sans Nova" panose="020B0604020202020204" pitchFamily="34" charset="0"/>
              </a:rPr>
              <a:t>of 12 September allows the EU copyright directive to go into “</a:t>
            </a:r>
            <a:r>
              <a:rPr lang="en-GB" sz="1800" b="1" dirty="0" err="1">
                <a:latin typeface="Gill Sans Nova" panose="020B0604020202020204" pitchFamily="34" charset="0"/>
              </a:rPr>
              <a:t>trilogue</a:t>
            </a:r>
            <a:r>
              <a:rPr lang="en-GB" sz="1800" b="1" dirty="0">
                <a:latin typeface="Gill Sans Nova" panose="020B0604020202020204" pitchFamily="34" charset="0"/>
              </a:rPr>
              <a:t>” </a:t>
            </a:r>
            <a:r>
              <a:rPr lang="en-GB" sz="1000" dirty="0"/>
              <a:t>.</a:t>
            </a:r>
          </a:p>
        </p:txBody>
      </p:sp>
      <p:pic>
        <p:nvPicPr>
          <p:cNvPr id="5" name="Inhaltsplatzhalter 4">
            <a:extLst>
              <a:ext uri="{FF2B5EF4-FFF2-40B4-BE49-F238E27FC236}">
                <a16:creationId xmlns:a16="http://schemas.microsoft.com/office/drawing/2014/main" id="{815273F6-11B2-440A-8AD0-7E3C756C36B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64197" y="2016125"/>
            <a:ext cx="6129932" cy="3449638"/>
          </a:xfrm>
        </p:spPr>
      </p:pic>
    </p:spTree>
    <p:extLst>
      <p:ext uri="{BB962C8B-B14F-4D97-AF65-F5344CB8AC3E}">
        <p14:creationId xmlns:p14="http://schemas.microsoft.com/office/powerpoint/2010/main" val="400232468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FE7EB0-E420-4DB3-935A-65C6E730E619}"/>
              </a:ext>
            </a:extLst>
          </p:cNvPr>
          <p:cNvSpPr>
            <a:spLocks noGrp="1"/>
          </p:cNvSpPr>
          <p:nvPr>
            <p:ph type="title"/>
          </p:nvPr>
        </p:nvSpPr>
        <p:spPr/>
        <p:txBody>
          <a:bodyPr/>
          <a:lstStyle/>
          <a:p>
            <a:r>
              <a:rPr lang="de-DE" dirty="0"/>
              <a:t>„</a:t>
            </a:r>
            <a:r>
              <a:rPr lang="de-DE" dirty="0" err="1"/>
              <a:t>Trilogue</a:t>
            </a:r>
            <a:r>
              <a:rPr lang="de-DE" dirty="0"/>
              <a:t>“ last </a:t>
            </a:r>
            <a:r>
              <a:rPr lang="de-DE" dirty="0" err="1"/>
              <a:t>step</a:t>
            </a:r>
            <a:r>
              <a:rPr lang="de-DE" dirty="0"/>
              <a:t> </a:t>
            </a:r>
            <a:r>
              <a:rPr lang="de-DE" dirty="0" err="1"/>
              <a:t>of</a:t>
            </a:r>
            <a:r>
              <a:rPr lang="de-DE" dirty="0"/>
              <a:t> EU legislative </a:t>
            </a:r>
            <a:r>
              <a:rPr lang="de-DE" dirty="0" err="1"/>
              <a:t>process</a:t>
            </a:r>
            <a:endParaRPr lang="en-GB" dirty="0"/>
          </a:p>
        </p:txBody>
      </p:sp>
      <p:graphicFrame>
        <p:nvGraphicFramePr>
          <p:cNvPr id="4" name="Inhaltsplatzhalter 3">
            <a:extLst>
              <a:ext uri="{FF2B5EF4-FFF2-40B4-BE49-F238E27FC236}">
                <a16:creationId xmlns:a16="http://schemas.microsoft.com/office/drawing/2014/main" id="{CFCB20FB-0B3E-4A3C-A078-CBC996E2074C}"/>
              </a:ext>
            </a:extLst>
          </p:cNvPr>
          <p:cNvGraphicFramePr>
            <a:graphicFrameLocks noGrp="1"/>
          </p:cNvGraphicFramePr>
          <p:nvPr>
            <p:ph idx="1"/>
            <p:extLst>
              <p:ext uri="{D42A27DB-BD31-4B8C-83A1-F6EECF244321}">
                <p14:modId xmlns:p14="http://schemas.microsoft.com/office/powerpoint/2010/main" val="2209326957"/>
              </p:ext>
            </p:extLst>
          </p:nvPr>
        </p:nvGraphicFramePr>
        <p:xfrm>
          <a:off x="1443038" y="2016125"/>
          <a:ext cx="6572250" cy="3449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36425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12D0C5-9F20-4226-A863-C43FA0EB5A64}"/>
              </a:ext>
            </a:extLst>
          </p:cNvPr>
          <p:cNvSpPr>
            <a:spLocks noGrp="1"/>
          </p:cNvSpPr>
          <p:nvPr>
            <p:ph type="title"/>
          </p:nvPr>
        </p:nvSpPr>
        <p:spPr/>
        <p:txBody>
          <a:bodyPr/>
          <a:lstStyle/>
          <a:p>
            <a:r>
              <a:rPr lang="de-DE" dirty="0" err="1"/>
              <a:t>implementation</a:t>
            </a:r>
            <a:endParaRPr lang="en-GB" dirty="0"/>
          </a:p>
        </p:txBody>
      </p:sp>
      <p:sp>
        <p:nvSpPr>
          <p:cNvPr id="5" name="Textfeld 4">
            <a:extLst>
              <a:ext uri="{FF2B5EF4-FFF2-40B4-BE49-F238E27FC236}">
                <a16:creationId xmlns:a16="http://schemas.microsoft.com/office/drawing/2014/main" id="{DC25EFF5-5FAF-42EF-AE42-C031D036D7C4}"/>
              </a:ext>
            </a:extLst>
          </p:cNvPr>
          <p:cNvSpPr txBox="1"/>
          <p:nvPr/>
        </p:nvSpPr>
        <p:spPr>
          <a:xfrm>
            <a:off x="1457690" y="2133600"/>
            <a:ext cx="5933710" cy="2862322"/>
          </a:xfrm>
          <a:prstGeom prst="rect">
            <a:avLst/>
          </a:prstGeom>
          <a:noFill/>
        </p:spPr>
        <p:txBody>
          <a:bodyPr wrap="square" rtlCol="0">
            <a:spAutoFit/>
          </a:bodyPr>
          <a:lstStyle/>
          <a:p>
            <a:r>
              <a:rPr lang="de-DE" b="1" dirty="0"/>
              <a:t>2019</a:t>
            </a:r>
          </a:p>
          <a:p>
            <a:pPr marL="285750" indent="-285750">
              <a:buFont typeface="Arial" panose="020B0604020202020204" pitchFamily="34" charset="0"/>
              <a:buChar char="•"/>
            </a:pPr>
            <a:r>
              <a:rPr lang="de-DE" dirty="0"/>
              <a:t>Vote in </a:t>
            </a:r>
            <a:r>
              <a:rPr lang="de-DE" dirty="0" err="1"/>
              <a:t>Plenary</a:t>
            </a:r>
            <a:r>
              <a:rPr lang="de-DE" dirty="0"/>
              <a:t> </a:t>
            </a:r>
            <a:r>
              <a:rPr lang="de-DE" dirty="0" err="1"/>
              <a:t>of</a:t>
            </a:r>
            <a:r>
              <a:rPr lang="de-DE" dirty="0"/>
              <a:t> European </a:t>
            </a:r>
            <a:r>
              <a:rPr lang="de-DE" dirty="0" err="1"/>
              <a:t>Parliament</a:t>
            </a:r>
            <a:endParaRPr lang="de-DE" dirty="0"/>
          </a:p>
          <a:p>
            <a:pPr marL="285750" indent="-285750">
              <a:buFont typeface="Arial" panose="020B0604020202020204" pitchFamily="34" charset="0"/>
              <a:buChar char="•"/>
            </a:pPr>
            <a:r>
              <a:rPr lang="de-DE" dirty="0" err="1"/>
              <a:t>Publication</a:t>
            </a:r>
            <a:r>
              <a:rPr lang="de-DE" dirty="0"/>
              <a:t> in </a:t>
            </a:r>
            <a:r>
              <a:rPr lang="de-DE" dirty="0" err="1"/>
              <a:t>the</a:t>
            </a:r>
            <a:r>
              <a:rPr lang="de-DE" dirty="0"/>
              <a:t> </a:t>
            </a:r>
            <a:r>
              <a:rPr lang="de-DE" dirty="0" err="1"/>
              <a:t>official</a:t>
            </a:r>
            <a:r>
              <a:rPr lang="de-DE" dirty="0"/>
              <a:t> </a:t>
            </a:r>
            <a:r>
              <a:rPr lang="de-DE" dirty="0" err="1"/>
              <a:t>journal</a:t>
            </a:r>
            <a:r>
              <a:rPr lang="de-DE" dirty="0"/>
              <a:t> </a:t>
            </a:r>
            <a:r>
              <a:rPr lang="de-DE" dirty="0" err="1"/>
              <a:t>of</a:t>
            </a:r>
            <a:r>
              <a:rPr lang="de-DE" dirty="0"/>
              <a:t> </a:t>
            </a:r>
            <a:r>
              <a:rPr lang="de-DE" dirty="0" err="1"/>
              <a:t>the</a:t>
            </a:r>
            <a:r>
              <a:rPr lang="de-DE" dirty="0"/>
              <a:t> EU</a:t>
            </a:r>
          </a:p>
          <a:p>
            <a:pPr marL="285750" indent="-285750">
              <a:buFont typeface="Arial" panose="020B0604020202020204" pitchFamily="34" charset="0"/>
              <a:buChar char="•"/>
            </a:pPr>
            <a:r>
              <a:rPr lang="de-DE" dirty="0"/>
              <a:t>Entry </a:t>
            </a:r>
            <a:r>
              <a:rPr lang="de-DE" dirty="0" err="1"/>
              <a:t>into</a:t>
            </a:r>
            <a:r>
              <a:rPr lang="de-DE" dirty="0"/>
              <a:t> </a:t>
            </a:r>
            <a:r>
              <a:rPr lang="de-DE" dirty="0" err="1"/>
              <a:t>force</a:t>
            </a:r>
            <a:r>
              <a:rPr lang="de-DE" dirty="0"/>
              <a:t> 20 </a:t>
            </a:r>
            <a:r>
              <a:rPr lang="de-DE" dirty="0" err="1"/>
              <a:t>days</a:t>
            </a:r>
            <a:r>
              <a:rPr lang="de-DE" dirty="0"/>
              <a:t> </a:t>
            </a:r>
            <a:r>
              <a:rPr lang="de-DE" dirty="0" err="1"/>
              <a:t>later</a:t>
            </a:r>
            <a:endParaRPr lang="de-DE" dirty="0"/>
          </a:p>
          <a:p>
            <a:endParaRPr lang="de-DE" b="1" dirty="0"/>
          </a:p>
          <a:p>
            <a:r>
              <a:rPr lang="de-DE" b="1" dirty="0"/>
              <a:t>2020</a:t>
            </a:r>
          </a:p>
          <a:p>
            <a:pPr marL="285750" indent="-285750">
              <a:buFont typeface="Arial" panose="020B0604020202020204" pitchFamily="34" charset="0"/>
              <a:buChar char="•"/>
            </a:pPr>
            <a:r>
              <a:rPr lang="de-DE" dirty="0" err="1"/>
              <a:t>Period</a:t>
            </a:r>
            <a:r>
              <a:rPr lang="de-DE" dirty="0"/>
              <a:t> </a:t>
            </a:r>
            <a:r>
              <a:rPr lang="de-DE" dirty="0" err="1"/>
              <a:t>of</a:t>
            </a:r>
            <a:r>
              <a:rPr lang="de-DE" dirty="0"/>
              <a:t> </a:t>
            </a:r>
            <a:r>
              <a:rPr lang="de-DE" dirty="0" err="1"/>
              <a:t>implementation</a:t>
            </a:r>
            <a:r>
              <a:rPr lang="de-DE" dirty="0"/>
              <a:t>: </a:t>
            </a:r>
            <a:r>
              <a:rPr lang="de-DE" dirty="0" err="1"/>
              <a:t>one</a:t>
            </a:r>
            <a:r>
              <a:rPr lang="de-DE" dirty="0"/>
              <a:t> </a:t>
            </a:r>
            <a:r>
              <a:rPr lang="de-DE" dirty="0" err="1"/>
              <a:t>year</a:t>
            </a:r>
            <a:r>
              <a:rPr lang="de-DE" dirty="0"/>
              <a:t> (Art.21)</a:t>
            </a:r>
          </a:p>
          <a:p>
            <a:endParaRPr lang="de-DE" b="1" dirty="0"/>
          </a:p>
          <a:p>
            <a:r>
              <a:rPr lang="de-DE" b="1" dirty="0"/>
              <a:t>2025</a:t>
            </a:r>
          </a:p>
          <a:p>
            <a:r>
              <a:rPr lang="de-DE" dirty="0"/>
              <a:t>Implementation review after </a:t>
            </a:r>
            <a:r>
              <a:rPr lang="de-DE" dirty="0" err="1"/>
              <a:t>five</a:t>
            </a:r>
            <a:r>
              <a:rPr lang="de-DE" dirty="0"/>
              <a:t> </a:t>
            </a:r>
            <a:r>
              <a:rPr lang="de-DE" dirty="0" err="1"/>
              <a:t>years</a:t>
            </a:r>
            <a:r>
              <a:rPr lang="de-DE" dirty="0"/>
              <a:t> (Art.22)</a:t>
            </a:r>
            <a:endParaRPr lang="en-GB" dirty="0"/>
          </a:p>
        </p:txBody>
      </p:sp>
      <p:sp>
        <p:nvSpPr>
          <p:cNvPr id="8" name="Textfeld 7">
            <a:extLst>
              <a:ext uri="{FF2B5EF4-FFF2-40B4-BE49-F238E27FC236}">
                <a16:creationId xmlns:a16="http://schemas.microsoft.com/office/drawing/2014/main" id="{1844AC9C-2EAD-42F0-ADC5-8D96CEA567C1}"/>
              </a:ext>
            </a:extLst>
          </p:cNvPr>
          <p:cNvSpPr txBox="1"/>
          <p:nvPr/>
        </p:nvSpPr>
        <p:spPr>
          <a:xfrm>
            <a:off x="1524000" y="5257800"/>
            <a:ext cx="4191000" cy="369332"/>
          </a:xfrm>
          <a:prstGeom prst="rect">
            <a:avLst/>
          </a:prstGeom>
          <a:noFill/>
        </p:spPr>
        <p:txBody>
          <a:bodyPr wrap="square" rtlCol="0">
            <a:spAutoFit/>
          </a:bodyPr>
          <a:lstStyle/>
          <a:p>
            <a:r>
              <a:rPr lang="de-DE" b="1" dirty="0" err="1"/>
              <a:t>What</a:t>
            </a:r>
            <a:r>
              <a:rPr lang="de-DE" b="1" dirty="0"/>
              <a:t> </a:t>
            </a:r>
            <a:r>
              <a:rPr lang="de-DE" b="1" dirty="0" err="1"/>
              <a:t>is</a:t>
            </a:r>
            <a:r>
              <a:rPr lang="de-DE" b="1" dirty="0"/>
              <a:t> </a:t>
            </a:r>
            <a:r>
              <a:rPr lang="de-DE" b="1" dirty="0" err="1"/>
              <a:t>with</a:t>
            </a:r>
            <a:r>
              <a:rPr lang="de-DE" b="1" dirty="0"/>
              <a:t> BREXIT?</a:t>
            </a:r>
            <a:endParaRPr lang="en-GB" b="1" dirty="0"/>
          </a:p>
        </p:txBody>
      </p:sp>
    </p:spTree>
    <p:extLst>
      <p:ext uri="{BB962C8B-B14F-4D97-AF65-F5344CB8AC3E}">
        <p14:creationId xmlns:p14="http://schemas.microsoft.com/office/powerpoint/2010/main" val="2130187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EB4B5-7123-4F12-9BD4-E038C34E0D27}"/>
              </a:ext>
            </a:extLst>
          </p:cNvPr>
          <p:cNvSpPr>
            <a:spLocks noGrp="1"/>
          </p:cNvSpPr>
          <p:nvPr>
            <p:ph type="title"/>
          </p:nvPr>
        </p:nvSpPr>
        <p:spPr/>
        <p:txBody>
          <a:bodyPr>
            <a:noAutofit/>
          </a:bodyPr>
          <a:lstStyle/>
          <a:p>
            <a:pPr algn="ctr"/>
            <a:r>
              <a:rPr lang="de-DE" sz="2400" b="1" dirty="0" err="1">
                <a:latin typeface="Gill Sans Nova" panose="020B0602020104020203" pitchFamily="34" charset="0"/>
              </a:rPr>
              <a:t>Two</a:t>
            </a:r>
            <a:r>
              <a:rPr lang="de-DE" sz="2400" b="1" dirty="0">
                <a:latin typeface="Gill Sans Nova" panose="020B0602020104020203" pitchFamily="34" charset="0"/>
              </a:rPr>
              <a:t> </a:t>
            </a:r>
            <a:r>
              <a:rPr lang="de-DE" sz="2400" b="1" dirty="0" err="1">
                <a:latin typeface="Gill Sans Nova" panose="020B0602020104020203" pitchFamily="34" charset="0"/>
              </a:rPr>
              <a:t>controversial</a:t>
            </a:r>
            <a:r>
              <a:rPr lang="de-DE" sz="2400" b="1" dirty="0">
                <a:latin typeface="Gill Sans Nova" panose="020B0602020104020203" pitchFamily="34" charset="0"/>
              </a:rPr>
              <a:t> </a:t>
            </a:r>
            <a:r>
              <a:rPr lang="de-DE" sz="2400" b="1" dirty="0" err="1">
                <a:latin typeface="Gill Sans Nova" panose="020B0602020104020203" pitchFamily="34" charset="0"/>
              </a:rPr>
              <a:t>articles</a:t>
            </a:r>
            <a:r>
              <a:rPr lang="de-DE" sz="2400" b="1" dirty="0">
                <a:latin typeface="Gill Sans Nova" panose="020B0602020104020203" pitchFamily="34" charset="0"/>
              </a:rPr>
              <a:t> </a:t>
            </a:r>
            <a:r>
              <a:rPr lang="de-DE" sz="2400" b="1" dirty="0" err="1">
                <a:latin typeface="Gill Sans Nova" panose="020B0602020104020203" pitchFamily="34" charset="0"/>
              </a:rPr>
              <a:t>to</a:t>
            </a:r>
            <a:r>
              <a:rPr lang="de-DE" sz="2400" b="1" dirty="0">
                <a:latin typeface="Gill Sans Nova" panose="020B0602020104020203" pitchFamily="34" charset="0"/>
              </a:rPr>
              <a:t> </a:t>
            </a:r>
            <a:r>
              <a:rPr lang="de-DE" sz="2400" b="1" dirty="0" err="1">
                <a:latin typeface="Gill Sans Nova" panose="020B0602020104020203" pitchFamily="34" charset="0"/>
              </a:rPr>
              <a:t>leverage</a:t>
            </a:r>
            <a:r>
              <a:rPr lang="de-DE" sz="2400" b="1" dirty="0">
                <a:latin typeface="Gill Sans Nova" panose="020B0602020104020203" pitchFamily="34" charset="0"/>
              </a:rPr>
              <a:t> </a:t>
            </a:r>
            <a:r>
              <a:rPr lang="de-DE" sz="2400" b="1" dirty="0" err="1">
                <a:latin typeface="Gill Sans Nova" panose="020B0602020104020203" pitchFamily="34" charset="0"/>
              </a:rPr>
              <a:t>the</a:t>
            </a:r>
            <a:r>
              <a:rPr lang="de-DE" sz="2400" b="1" dirty="0">
                <a:latin typeface="Gill Sans Nova" panose="020B0602020104020203" pitchFamily="34" charset="0"/>
              </a:rPr>
              <a:t> </a:t>
            </a:r>
            <a:r>
              <a:rPr lang="de-DE" sz="2400" b="1" dirty="0" err="1">
                <a:latin typeface="Gill Sans Nova" panose="020B0602020104020203" pitchFamily="34" charset="0"/>
              </a:rPr>
              <a:t>relationships</a:t>
            </a:r>
            <a:r>
              <a:rPr lang="de-DE" sz="2400" b="1" dirty="0">
                <a:latin typeface="Gill Sans Nova" panose="020B0602020104020203" pitchFamily="34" charset="0"/>
              </a:rPr>
              <a:t> </a:t>
            </a:r>
            <a:r>
              <a:rPr lang="de-DE" sz="2400" b="1" dirty="0" err="1">
                <a:latin typeface="Gill Sans Nova" panose="020B0602020104020203" pitchFamily="34" charset="0"/>
              </a:rPr>
              <a:t>between</a:t>
            </a:r>
            <a:r>
              <a:rPr lang="de-DE" sz="2400" b="1" dirty="0">
                <a:latin typeface="Gill Sans Nova" panose="020B0602020104020203" pitchFamily="34" charset="0"/>
              </a:rPr>
              <a:t> </a:t>
            </a:r>
            <a:r>
              <a:rPr lang="de-DE" sz="2400" b="1" dirty="0" err="1">
                <a:latin typeface="Gill Sans Nova" panose="020B0602020104020203" pitchFamily="34" charset="0"/>
              </a:rPr>
              <a:t>stakeholders</a:t>
            </a:r>
            <a:r>
              <a:rPr lang="de-DE" sz="2400" b="1" dirty="0">
                <a:latin typeface="Gill Sans Nova" panose="020B0602020104020203" pitchFamily="34" charset="0"/>
              </a:rPr>
              <a:t> online</a:t>
            </a:r>
            <a:endParaRPr lang="en-GB" sz="2400" b="1" dirty="0">
              <a:latin typeface="Gill Sans Nova" panose="020B0602020104020203" pitchFamily="34" charset="0"/>
            </a:endParaRPr>
          </a:p>
        </p:txBody>
      </p:sp>
      <p:sp>
        <p:nvSpPr>
          <p:cNvPr id="3" name="Textplatzhalter 2">
            <a:extLst>
              <a:ext uri="{FF2B5EF4-FFF2-40B4-BE49-F238E27FC236}">
                <a16:creationId xmlns:a16="http://schemas.microsoft.com/office/drawing/2014/main" id="{62562E59-66CE-48D4-A98D-4C3A7A073B49}"/>
              </a:ext>
            </a:extLst>
          </p:cNvPr>
          <p:cNvSpPr>
            <a:spLocks noGrp="1"/>
          </p:cNvSpPr>
          <p:nvPr>
            <p:ph type="body" idx="1"/>
          </p:nvPr>
        </p:nvSpPr>
        <p:spPr>
          <a:xfrm>
            <a:off x="381000" y="1954406"/>
            <a:ext cx="2286000" cy="801943"/>
          </a:xfrm>
        </p:spPr>
        <p:txBody>
          <a:bodyPr/>
          <a:lstStyle/>
          <a:p>
            <a:r>
              <a:rPr lang="de-DE" dirty="0"/>
              <a:t>Art. 11</a:t>
            </a:r>
            <a:endParaRPr lang="en-GB" dirty="0"/>
          </a:p>
        </p:txBody>
      </p:sp>
      <p:sp>
        <p:nvSpPr>
          <p:cNvPr id="4" name="Inhaltsplatzhalter 3">
            <a:extLst>
              <a:ext uri="{FF2B5EF4-FFF2-40B4-BE49-F238E27FC236}">
                <a16:creationId xmlns:a16="http://schemas.microsoft.com/office/drawing/2014/main" id="{6F5832C1-1B5D-4F1D-B449-F3C83549F522}"/>
              </a:ext>
            </a:extLst>
          </p:cNvPr>
          <p:cNvSpPr>
            <a:spLocks noGrp="1"/>
          </p:cNvSpPr>
          <p:nvPr>
            <p:ph sz="half" idx="2"/>
          </p:nvPr>
        </p:nvSpPr>
        <p:spPr>
          <a:xfrm>
            <a:off x="381000" y="2848666"/>
            <a:ext cx="2286000" cy="2644457"/>
          </a:xfrm>
        </p:spPr>
        <p:txBody>
          <a:bodyPr>
            <a:normAutofit/>
          </a:bodyPr>
          <a:lstStyle/>
          <a:p>
            <a:r>
              <a:rPr lang="de-DE" sz="1500" dirty="0" err="1"/>
              <a:t>Establishes</a:t>
            </a:r>
            <a:r>
              <a:rPr lang="de-DE" sz="1500" dirty="0"/>
              <a:t> a </a:t>
            </a:r>
            <a:r>
              <a:rPr lang="de-DE" sz="1500" dirty="0" err="1"/>
              <a:t>new</a:t>
            </a:r>
            <a:r>
              <a:rPr lang="de-DE" sz="1500" dirty="0"/>
              <a:t> </a:t>
            </a:r>
            <a:r>
              <a:rPr lang="de-DE" sz="1500" b="1" dirty="0" err="1"/>
              <a:t>neighbouring</a:t>
            </a:r>
            <a:r>
              <a:rPr lang="de-DE" sz="1500" b="1" dirty="0"/>
              <a:t> </a:t>
            </a:r>
            <a:r>
              <a:rPr lang="de-DE" sz="1500" b="1" dirty="0" err="1"/>
              <a:t>right</a:t>
            </a:r>
            <a:r>
              <a:rPr lang="de-DE" sz="1500" b="1" dirty="0"/>
              <a:t> </a:t>
            </a:r>
            <a:r>
              <a:rPr lang="de-DE" sz="1500" dirty="0" err="1"/>
              <a:t>for</a:t>
            </a:r>
            <a:r>
              <a:rPr lang="de-DE" sz="1500" dirty="0"/>
              <a:t> press </a:t>
            </a:r>
            <a:r>
              <a:rPr lang="de-DE" sz="1500" dirty="0" err="1"/>
              <a:t>publishers</a:t>
            </a:r>
            <a:r>
              <a:rPr lang="de-DE" sz="1500" dirty="0"/>
              <a:t> on </a:t>
            </a:r>
            <a:r>
              <a:rPr lang="de-DE" sz="1500" dirty="0" err="1"/>
              <a:t>their</a:t>
            </a:r>
            <a:r>
              <a:rPr lang="de-DE" sz="1500" dirty="0"/>
              <a:t> digital </a:t>
            </a:r>
            <a:r>
              <a:rPr lang="de-DE" sz="1500" dirty="0" err="1"/>
              <a:t>publications</a:t>
            </a:r>
            <a:r>
              <a:rPr lang="de-DE" sz="1500" dirty="0"/>
              <a:t> </a:t>
            </a:r>
          </a:p>
          <a:p>
            <a:r>
              <a:rPr lang="de-DE" sz="1500" dirty="0"/>
              <a:t>20 </a:t>
            </a:r>
            <a:r>
              <a:rPr lang="de-DE" sz="1500" dirty="0" err="1"/>
              <a:t>years</a:t>
            </a:r>
            <a:r>
              <a:rPr lang="de-DE" sz="1500" dirty="0"/>
              <a:t>, </a:t>
            </a:r>
            <a:r>
              <a:rPr lang="de-DE" sz="1500" dirty="0" err="1"/>
              <a:t>waivable</a:t>
            </a:r>
            <a:endParaRPr lang="en-GB" sz="1500" dirty="0"/>
          </a:p>
        </p:txBody>
      </p:sp>
      <p:sp>
        <p:nvSpPr>
          <p:cNvPr id="5" name="Textplatzhalter 4">
            <a:extLst>
              <a:ext uri="{FF2B5EF4-FFF2-40B4-BE49-F238E27FC236}">
                <a16:creationId xmlns:a16="http://schemas.microsoft.com/office/drawing/2014/main" id="{39848180-D602-4653-A7BA-89A6C32EF536}"/>
              </a:ext>
            </a:extLst>
          </p:cNvPr>
          <p:cNvSpPr>
            <a:spLocks noGrp="1"/>
          </p:cNvSpPr>
          <p:nvPr>
            <p:ph type="body" sz="quarter" idx="3"/>
          </p:nvPr>
        </p:nvSpPr>
        <p:spPr>
          <a:xfrm>
            <a:off x="3090137" y="2071249"/>
            <a:ext cx="2472463" cy="802237"/>
          </a:xfrm>
        </p:spPr>
        <p:txBody>
          <a:bodyPr/>
          <a:lstStyle/>
          <a:p>
            <a:r>
              <a:rPr lang="de-DE" dirty="0"/>
              <a:t>Art.13 </a:t>
            </a:r>
            <a:br>
              <a:rPr lang="de-DE" dirty="0"/>
            </a:br>
            <a:r>
              <a:rPr lang="de-DE" dirty="0"/>
              <a:t>(and </a:t>
            </a:r>
            <a:r>
              <a:rPr lang="de-DE" dirty="0" err="1"/>
              <a:t>recital</a:t>
            </a:r>
            <a:r>
              <a:rPr lang="de-DE" dirty="0"/>
              <a:t> 38)</a:t>
            </a:r>
            <a:endParaRPr lang="en-GB" dirty="0"/>
          </a:p>
        </p:txBody>
      </p:sp>
      <p:sp>
        <p:nvSpPr>
          <p:cNvPr id="6" name="Inhaltsplatzhalter 5">
            <a:extLst>
              <a:ext uri="{FF2B5EF4-FFF2-40B4-BE49-F238E27FC236}">
                <a16:creationId xmlns:a16="http://schemas.microsoft.com/office/drawing/2014/main" id="{6A5EF820-56EB-4CAF-8979-63BB9AC8BB5D}"/>
              </a:ext>
            </a:extLst>
          </p:cNvPr>
          <p:cNvSpPr>
            <a:spLocks noGrp="1"/>
          </p:cNvSpPr>
          <p:nvPr>
            <p:ph sz="quarter" idx="4"/>
          </p:nvPr>
        </p:nvSpPr>
        <p:spPr>
          <a:xfrm>
            <a:off x="2743200" y="2873486"/>
            <a:ext cx="2819400" cy="2817309"/>
          </a:xfrm>
        </p:spPr>
        <p:txBody>
          <a:bodyPr>
            <a:noAutofit/>
          </a:bodyPr>
          <a:lstStyle/>
          <a:p>
            <a:r>
              <a:rPr lang="de-DE" sz="1500" b="1" dirty="0" err="1"/>
              <a:t>Liability</a:t>
            </a:r>
            <a:r>
              <a:rPr lang="de-DE" sz="1500" dirty="0"/>
              <a:t> </a:t>
            </a:r>
            <a:r>
              <a:rPr lang="de-DE" sz="1500" dirty="0" err="1"/>
              <a:t>of</a:t>
            </a:r>
            <a:r>
              <a:rPr lang="de-DE" sz="1500" dirty="0"/>
              <a:t> online </a:t>
            </a:r>
            <a:r>
              <a:rPr lang="de-DE" sz="1500" dirty="0" err="1"/>
              <a:t>platforms</a:t>
            </a:r>
            <a:r>
              <a:rPr lang="de-DE" sz="1500" dirty="0"/>
              <a:t> </a:t>
            </a:r>
            <a:r>
              <a:rPr lang="de-DE" sz="1500" dirty="0" err="1"/>
              <a:t>for</a:t>
            </a:r>
            <a:r>
              <a:rPr lang="de-DE" sz="1500" dirty="0"/>
              <a:t> </a:t>
            </a:r>
            <a:r>
              <a:rPr lang="de-DE" sz="1500" dirty="0" err="1"/>
              <a:t>infringing</a:t>
            </a:r>
            <a:r>
              <a:rPr lang="de-DE" sz="1500" dirty="0"/>
              <a:t> </a:t>
            </a:r>
            <a:r>
              <a:rPr lang="de-DE" sz="1500" dirty="0" err="1"/>
              <a:t>content</a:t>
            </a:r>
            <a:r>
              <a:rPr lang="de-DE" sz="1500" dirty="0"/>
              <a:t> </a:t>
            </a:r>
            <a:r>
              <a:rPr lang="de-DE" sz="1500" dirty="0" err="1"/>
              <a:t>under</a:t>
            </a:r>
            <a:r>
              <a:rPr lang="de-DE" sz="1500" dirty="0"/>
              <a:t> </a:t>
            </a:r>
            <a:r>
              <a:rPr lang="de-DE" sz="1500" dirty="0" err="1"/>
              <a:t>certain</a:t>
            </a:r>
            <a:r>
              <a:rPr lang="de-DE" sz="1500" dirty="0"/>
              <a:t> </a:t>
            </a:r>
            <a:r>
              <a:rPr lang="de-DE" sz="1500" dirty="0" err="1"/>
              <a:t>circumstances</a:t>
            </a:r>
            <a:endParaRPr lang="de-DE" sz="1500" dirty="0"/>
          </a:p>
          <a:p>
            <a:r>
              <a:rPr lang="de-DE" sz="1500" dirty="0" err="1"/>
              <a:t>Incitation</a:t>
            </a:r>
            <a:r>
              <a:rPr lang="de-DE" sz="1500" dirty="0"/>
              <a:t> </a:t>
            </a:r>
            <a:r>
              <a:rPr lang="de-DE" sz="1500" dirty="0" err="1"/>
              <a:t>to</a:t>
            </a:r>
            <a:r>
              <a:rPr lang="de-DE" sz="1500" dirty="0"/>
              <a:t> </a:t>
            </a:r>
            <a:r>
              <a:rPr lang="de-DE" sz="1500" dirty="0" err="1"/>
              <a:t>license</a:t>
            </a:r>
            <a:r>
              <a:rPr lang="de-DE" sz="1500" dirty="0"/>
              <a:t> - but </a:t>
            </a:r>
            <a:r>
              <a:rPr lang="de-DE" sz="1500" dirty="0" err="1"/>
              <a:t>no</a:t>
            </a:r>
            <a:r>
              <a:rPr lang="de-DE" sz="1500" dirty="0"/>
              <a:t> </a:t>
            </a:r>
            <a:r>
              <a:rPr lang="de-DE" sz="1500" dirty="0" err="1"/>
              <a:t>obligation</a:t>
            </a:r>
            <a:r>
              <a:rPr lang="de-DE" sz="1500" dirty="0"/>
              <a:t> </a:t>
            </a:r>
            <a:r>
              <a:rPr lang="de-DE" sz="1500" dirty="0" err="1"/>
              <a:t>to</a:t>
            </a:r>
            <a:r>
              <a:rPr lang="de-DE" sz="1500" dirty="0"/>
              <a:t> </a:t>
            </a:r>
            <a:r>
              <a:rPr lang="de-DE" sz="1500" dirty="0" err="1"/>
              <a:t>license</a:t>
            </a:r>
            <a:r>
              <a:rPr lang="de-DE" sz="1500" dirty="0"/>
              <a:t>. Obligation </a:t>
            </a:r>
            <a:r>
              <a:rPr lang="de-DE" sz="1500" dirty="0" err="1"/>
              <a:t>to</a:t>
            </a:r>
            <a:r>
              <a:rPr lang="de-DE" sz="1500" dirty="0"/>
              <a:t> </a:t>
            </a:r>
            <a:r>
              <a:rPr lang="de-DE" sz="1500" dirty="0" err="1"/>
              <a:t>negotiate</a:t>
            </a:r>
            <a:r>
              <a:rPr lang="de-DE" sz="1500" dirty="0"/>
              <a:t> „</a:t>
            </a:r>
            <a:r>
              <a:rPr lang="de-DE" sz="1500" i="1" dirty="0"/>
              <a:t>in </a:t>
            </a:r>
            <a:r>
              <a:rPr lang="de-DE" sz="1500" i="1" dirty="0" err="1"/>
              <a:t>good</a:t>
            </a:r>
            <a:r>
              <a:rPr lang="de-DE" sz="1500" i="1" dirty="0"/>
              <a:t> </a:t>
            </a:r>
            <a:r>
              <a:rPr lang="de-DE" sz="1500" i="1" dirty="0" err="1"/>
              <a:t>faith</a:t>
            </a:r>
            <a:r>
              <a:rPr lang="de-DE" sz="1500" dirty="0"/>
              <a:t>“</a:t>
            </a:r>
          </a:p>
          <a:p>
            <a:r>
              <a:rPr lang="de-DE" sz="1500" dirty="0"/>
              <a:t>„</a:t>
            </a:r>
            <a:r>
              <a:rPr lang="de-DE" sz="1500" i="1" dirty="0" err="1"/>
              <a:t>Automatic</a:t>
            </a:r>
            <a:r>
              <a:rPr lang="de-DE" sz="1500" i="1" dirty="0"/>
              <a:t> </a:t>
            </a:r>
            <a:r>
              <a:rPr lang="de-DE" sz="1500" i="1" dirty="0" err="1"/>
              <a:t>blocking</a:t>
            </a:r>
            <a:r>
              <a:rPr lang="de-DE" sz="1500" i="1" dirty="0"/>
              <a:t> </a:t>
            </a:r>
            <a:r>
              <a:rPr lang="de-DE" sz="1500" i="1" dirty="0" err="1"/>
              <a:t>of</a:t>
            </a:r>
            <a:r>
              <a:rPr lang="de-DE" sz="1500" i="1" dirty="0"/>
              <a:t> </a:t>
            </a:r>
            <a:r>
              <a:rPr lang="de-DE" sz="1500" i="1" dirty="0" err="1"/>
              <a:t>content</a:t>
            </a:r>
            <a:r>
              <a:rPr lang="de-DE" sz="1500" dirty="0"/>
              <a:t>“ </a:t>
            </a:r>
            <a:r>
              <a:rPr lang="de-DE" sz="1500" dirty="0" err="1"/>
              <a:t>should</a:t>
            </a:r>
            <a:r>
              <a:rPr lang="de-DE" sz="1500" dirty="0"/>
              <a:t> </a:t>
            </a:r>
            <a:r>
              <a:rPr lang="de-DE" sz="1500" dirty="0" err="1"/>
              <a:t>be</a:t>
            </a:r>
            <a:r>
              <a:rPr lang="de-DE" sz="1500" dirty="0"/>
              <a:t> </a:t>
            </a:r>
            <a:r>
              <a:rPr lang="de-DE" sz="1500" dirty="0" err="1"/>
              <a:t>avoided</a:t>
            </a:r>
            <a:r>
              <a:rPr lang="de-DE" sz="1500" dirty="0"/>
              <a:t> </a:t>
            </a:r>
            <a:br>
              <a:rPr lang="de-DE" sz="1500" dirty="0"/>
            </a:br>
            <a:r>
              <a:rPr lang="de-DE" sz="1500" dirty="0"/>
              <a:t>(</a:t>
            </a:r>
            <a:r>
              <a:rPr lang="de-DE" sz="1500" dirty="0" err="1"/>
              <a:t>text</a:t>
            </a:r>
            <a:r>
              <a:rPr lang="de-DE" sz="1500" dirty="0"/>
              <a:t> </a:t>
            </a:r>
            <a:r>
              <a:rPr lang="de-DE" sz="1500" dirty="0" err="1"/>
              <a:t>voted</a:t>
            </a:r>
            <a:r>
              <a:rPr lang="de-DE" sz="1500" dirty="0"/>
              <a:t> </a:t>
            </a:r>
            <a:r>
              <a:rPr lang="de-DE" sz="1500" dirty="0" err="1"/>
              <a:t>by</a:t>
            </a:r>
            <a:r>
              <a:rPr lang="de-DE" sz="1500" dirty="0"/>
              <a:t> EP)</a:t>
            </a:r>
          </a:p>
        </p:txBody>
      </p:sp>
      <p:sp>
        <p:nvSpPr>
          <p:cNvPr id="7" name="Textplatzhalter 4">
            <a:extLst>
              <a:ext uri="{FF2B5EF4-FFF2-40B4-BE49-F238E27FC236}">
                <a16:creationId xmlns:a16="http://schemas.microsoft.com/office/drawing/2014/main" id="{62AFDDC9-4F05-4591-8781-5DB610746C0E}"/>
              </a:ext>
            </a:extLst>
          </p:cNvPr>
          <p:cNvSpPr txBox="1">
            <a:spLocks/>
          </p:cNvSpPr>
          <p:nvPr/>
        </p:nvSpPr>
        <p:spPr>
          <a:xfrm>
            <a:off x="6134826" y="2060363"/>
            <a:ext cx="2472463" cy="802237"/>
          </a:xfrm>
          <a:prstGeom prst="rect">
            <a:avLst/>
          </a:prstGeom>
        </p:spPr>
        <p:txBody>
          <a:bodyPr vert="horz" lIns="91440" tIns="45720" rIns="91440" bIns="45720" rtlCol="0" anchor="b">
            <a:normAutofit/>
          </a:bodyPr>
          <a:lstStyle>
            <a:lvl1pPr marL="0" indent="0" algn="l" defTabSz="685800" rtl="0" eaLnBrk="1" latinLnBrk="0" hangingPunct="1">
              <a:lnSpc>
                <a:spcPct val="100000"/>
              </a:lnSpc>
              <a:spcBef>
                <a:spcPts val="1000"/>
              </a:spcBef>
              <a:buClr>
                <a:schemeClr val="accent1"/>
              </a:buClr>
              <a:buSzPct val="100000"/>
              <a:buFont typeface="Arial" panose="020B0604020202020204" pitchFamily="34" charset="0"/>
              <a:buNone/>
              <a:defRPr sz="2200" b="0" kern="1200" cap="all" baseline="0">
                <a:solidFill>
                  <a:schemeClr val="accent1"/>
                </a:solidFill>
                <a:effectLst/>
                <a:latin typeface="+mn-lt"/>
                <a:ea typeface="+mn-ea"/>
                <a:cs typeface="+mn-cs"/>
              </a:defRPr>
            </a:lvl1pPr>
            <a:lvl2pPr marL="342900" indent="0" algn="l" defTabSz="685800" rtl="0" eaLnBrk="1" latinLnBrk="0" hangingPunct="1">
              <a:lnSpc>
                <a:spcPct val="120000"/>
              </a:lnSpc>
              <a:spcBef>
                <a:spcPts val="500"/>
              </a:spcBef>
              <a:buClr>
                <a:schemeClr val="accent1"/>
              </a:buClr>
              <a:buSzPct val="100000"/>
              <a:buFont typeface="Arial" panose="020B0604020202020204" pitchFamily="34" charset="0"/>
              <a:buNone/>
              <a:defRPr sz="1500" b="1" kern="1200" cap="none" baseline="0">
                <a:solidFill>
                  <a:schemeClr val="tx1"/>
                </a:solidFill>
                <a:effectLst/>
                <a:latin typeface="+mn-lt"/>
                <a:ea typeface="+mn-ea"/>
                <a:cs typeface="+mn-cs"/>
              </a:defRPr>
            </a:lvl2pPr>
            <a:lvl3pPr marL="685800" indent="0" algn="l" defTabSz="685800" rtl="0" eaLnBrk="1" latinLnBrk="0" hangingPunct="1">
              <a:lnSpc>
                <a:spcPct val="120000"/>
              </a:lnSpc>
              <a:spcBef>
                <a:spcPts val="500"/>
              </a:spcBef>
              <a:buClr>
                <a:schemeClr val="accent1"/>
              </a:buClr>
              <a:buSzPct val="100000"/>
              <a:buFont typeface="Arial" panose="020B0604020202020204" pitchFamily="34" charset="0"/>
              <a:buNone/>
              <a:defRPr sz="1350" b="1" kern="1200" cap="none">
                <a:solidFill>
                  <a:schemeClr val="tx1"/>
                </a:solidFill>
                <a:effectLst/>
                <a:latin typeface="+mn-lt"/>
                <a:ea typeface="+mn-ea"/>
                <a:cs typeface="+mn-cs"/>
              </a:defRPr>
            </a:lvl3pPr>
            <a:lvl4pPr marL="1028700" indent="0" algn="l" defTabSz="685800" rtl="0" eaLnBrk="1" latinLnBrk="0" hangingPunct="1">
              <a:lnSpc>
                <a:spcPct val="120000"/>
              </a:lnSpc>
              <a:spcBef>
                <a:spcPts val="500"/>
              </a:spcBef>
              <a:buClr>
                <a:schemeClr val="accent1"/>
              </a:buClr>
              <a:buSzPct val="100000"/>
              <a:buFont typeface="Arial" panose="020B0604020202020204" pitchFamily="34" charset="0"/>
              <a:buNone/>
              <a:defRPr sz="1200" b="1" kern="1200" cap="none" baseline="0">
                <a:solidFill>
                  <a:schemeClr val="tx1"/>
                </a:solidFill>
                <a:effectLst/>
                <a:latin typeface="+mn-lt"/>
                <a:ea typeface="+mn-ea"/>
                <a:cs typeface="+mn-cs"/>
              </a:defRPr>
            </a:lvl4pPr>
            <a:lvl5pPr marL="1371600" indent="0" algn="l" defTabSz="685800" rtl="0" eaLnBrk="1" latinLnBrk="0" hangingPunct="1">
              <a:lnSpc>
                <a:spcPct val="120000"/>
              </a:lnSpc>
              <a:spcBef>
                <a:spcPts val="500"/>
              </a:spcBef>
              <a:buClr>
                <a:schemeClr val="accent1"/>
              </a:buClr>
              <a:buSzPct val="100000"/>
              <a:buFont typeface="Arial" panose="020B0604020202020204" pitchFamily="34" charset="0"/>
              <a:buNone/>
              <a:defRPr sz="1200" b="1" kern="1200" cap="none">
                <a:solidFill>
                  <a:schemeClr val="tx1"/>
                </a:solidFill>
                <a:effectLst/>
                <a:latin typeface="+mn-lt"/>
                <a:ea typeface="+mn-ea"/>
                <a:cs typeface="+mn-cs"/>
              </a:defRPr>
            </a:lvl5pPr>
            <a:lvl6pPr marL="17145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200" b="1" kern="1200">
                <a:solidFill>
                  <a:schemeClr val="tx1"/>
                </a:solidFill>
                <a:effectLst/>
                <a:latin typeface="+mn-lt"/>
                <a:ea typeface="+mn-ea"/>
                <a:cs typeface="+mn-cs"/>
              </a:defRPr>
            </a:lvl6pPr>
            <a:lvl7pPr marL="2057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200" b="1" kern="1200">
                <a:solidFill>
                  <a:schemeClr val="tx1"/>
                </a:solidFill>
                <a:effectLst/>
                <a:latin typeface="+mn-lt"/>
                <a:ea typeface="+mn-ea"/>
                <a:cs typeface="+mn-cs"/>
              </a:defRPr>
            </a:lvl7pPr>
            <a:lvl8pPr marL="24003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200" b="1" kern="1200" baseline="0">
                <a:solidFill>
                  <a:schemeClr val="tx1"/>
                </a:solidFill>
                <a:effectLst/>
                <a:latin typeface="+mn-lt"/>
                <a:ea typeface="+mn-ea"/>
                <a:cs typeface="+mn-cs"/>
              </a:defRPr>
            </a:lvl8pPr>
            <a:lvl9pPr marL="2743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200" b="1" kern="1200" baseline="0">
                <a:solidFill>
                  <a:schemeClr val="tx1"/>
                </a:solidFill>
                <a:effectLst/>
                <a:latin typeface="+mn-lt"/>
                <a:ea typeface="+mn-ea"/>
                <a:cs typeface="+mn-cs"/>
              </a:defRPr>
            </a:lvl9pPr>
          </a:lstStyle>
          <a:p>
            <a:r>
              <a:rPr lang="de-DE" dirty="0"/>
              <a:t>Art.13 b) NEW</a:t>
            </a:r>
            <a:endParaRPr lang="en-GB" dirty="0"/>
          </a:p>
        </p:txBody>
      </p:sp>
      <p:sp>
        <p:nvSpPr>
          <p:cNvPr id="8" name="Inhaltsplatzhalter 5">
            <a:extLst>
              <a:ext uri="{FF2B5EF4-FFF2-40B4-BE49-F238E27FC236}">
                <a16:creationId xmlns:a16="http://schemas.microsoft.com/office/drawing/2014/main" id="{F15DECD7-27F3-4843-A60B-80005E32139A}"/>
              </a:ext>
            </a:extLst>
          </p:cNvPr>
          <p:cNvSpPr txBox="1">
            <a:spLocks/>
          </p:cNvSpPr>
          <p:nvPr/>
        </p:nvSpPr>
        <p:spPr>
          <a:xfrm>
            <a:off x="5808231" y="2910877"/>
            <a:ext cx="3125652" cy="2346923"/>
          </a:xfrm>
          <a:prstGeom prst="rect">
            <a:avLst/>
          </a:prstGeom>
        </p:spPr>
        <p:txBody>
          <a:bodyPr vert="horz" lIns="91440" tIns="45720" rIns="91440" bIns="45720" rtlCol="0">
            <a:normAutofit/>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de-DE" sz="1500" b="1" dirty="0"/>
              <a:t>Image Search </a:t>
            </a:r>
            <a:r>
              <a:rPr lang="de-DE" sz="1500" b="1" dirty="0" err="1"/>
              <a:t>Engines</a:t>
            </a:r>
            <a:r>
              <a:rPr lang="de-DE" sz="1500" b="1" dirty="0"/>
              <a:t> </a:t>
            </a:r>
            <a:r>
              <a:rPr lang="de-DE" sz="1500" dirty="0" err="1"/>
              <a:t>are</a:t>
            </a:r>
            <a:r>
              <a:rPr lang="de-DE" sz="1500" dirty="0"/>
              <a:t> </a:t>
            </a:r>
            <a:r>
              <a:rPr lang="de-DE" sz="1500" dirty="0" err="1"/>
              <a:t>specifically</a:t>
            </a:r>
            <a:r>
              <a:rPr lang="de-DE" sz="1500" dirty="0"/>
              <a:t> </a:t>
            </a:r>
            <a:r>
              <a:rPr lang="de-DE" sz="1500" dirty="0" err="1"/>
              <a:t>required</a:t>
            </a:r>
            <a:r>
              <a:rPr lang="de-DE" sz="1500" dirty="0"/>
              <a:t> </a:t>
            </a:r>
            <a:r>
              <a:rPr lang="de-DE" sz="1500" dirty="0" err="1"/>
              <a:t>to</a:t>
            </a:r>
            <a:r>
              <a:rPr lang="de-DE" sz="1500" dirty="0"/>
              <a:t> „</a:t>
            </a:r>
            <a:r>
              <a:rPr lang="de-DE" sz="1500" i="1" dirty="0" err="1"/>
              <a:t>conclude</a:t>
            </a:r>
            <a:r>
              <a:rPr lang="de-DE" sz="1500" i="1" dirty="0"/>
              <a:t> fair and </a:t>
            </a:r>
            <a:r>
              <a:rPr lang="de-DE" sz="1500" i="1" dirty="0" err="1"/>
              <a:t>balanced</a:t>
            </a:r>
            <a:r>
              <a:rPr lang="de-DE" sz="1500" i="1" dirty="0"/>
              <a:t> </a:t>
            </a:r>
            <a:r>
              <a:rPr lang="de-DE" sz="1500" i="1" dirty="0" err="1"/>
              <a:t>licensing</a:t>
            </a:r>
            <a:r>
              <a:rPr lang="de-DE" sz="1500" i="1" dirty="0"/>
              <a:t> </a:t>
            </a:r>
            <a:r>
              <a:rPr lang="de-DE" sz="1500" i="1" dirty="0" err="1"/>
              <a:t>agreements</a:t>
            </a:r>
            <a:r>
              <a:rPr lang="de-DE" sz="1500" dirty="0"/>
              <a:t>“ </a:t>
            </a:r>
            <a:r>
              <a:rPr lang="de-DE" sz="1500" dirty="0" err="1"/>
              <a:t>with</a:t>
            </a:r>
            <a:r>
              <a:rPr lang="de-DE" sz="1500" dirty="0"/>
              <a:t> „</a:t>
            </a:r>
            <a:r>
              <a:rPr lang="de-DE" sz="1500" i="1" dirty="0" err="1"/>
              <a:t>any</a:t>
            </a:r>
            <a:r>
              <a:rPr lang="de-DE" sz="1500" i="1" dirty="0"/>
              <a:t> </a:t>
            </a:r>
            <a:r>
              <a:rPr lang="de-DE" sz="1500" i="1" dirty="0" err="1"/>
              <a:t>requesting</a:t>
            </a:r>
            <a:r>
              <a:rPr lang="de-DE" sz="1500" i="1" dirty="0"/>
              <a:t> </a:t>
            </a:r>
            <a:r>
              <a:rPr lang="de-DE" sz="1500" i="1" dirty="0" err="1"/>
              <a:t>right</a:t>
            </a:r>
            <a:r>
              <a:rPr lang="de-DE" sz="1500" i="1" dirty="0"/>
              <a:t> </a:t>
            </a:r>
            <a:r>
              <a:rPr lang="de-DE" sz="1500" i="1" dirty="0" err="1"/>
              <a:t>holders</a:t>
            </a:r>
            <a:r>
              <a:rPr lang="de-DE" sz="1500" dirty="0"/>
              <a:t>“ in </a:t>
            </a:r>
            <a:r>
              <a:rPr lang="de-DE" sz="1500" dirty="0" err="1"/>
              <a:t>order</a:t>
            </a:r>
            <a:r>
              <a:rPr lang="de-DE" sz="1500" dirty="0"/>
              <a:t> </a:t>
            </a:r>
            <a:r>
              <a:rPr lang="de-DE" sz="1500" dirty="0" err="1"/>
              <a:t>to</a:t>
            </a:r>
            <a:r>
              <a:rPr lang="de-DE" sz="1500" dirty="0"/>
              <a:t> </a:t>
            </a:r>
            <a:r>
              <a:rPr lang="de-DE" sz="1500" dirty="0" err="1"/>
              <a:t>ensure</a:t>
            </a:r>
            <a:r>
              <a:rPr lang="de-DE" sz="1500" dirty="0"/>
              <a:t> </a:t>
            </a:r>
            <a:r>
              <a:rPr lang="de-DE" sz="1500" dirty="0" err="1"/>
              <a:t>their</a:t>
            </a:r>
            <a:r>
              <a:rPr lang="de-DE" sz="1500" dirty="0"/>
              <a:t> „</a:t>
            </a:r>
            <a:r>
              <a:rPr lang="de-DE" sz="1500" i="1" dirty="0"/>
              <a:t>fair </a:t>
            </a:r>
            <a:r>
              <a:rPr lang="de-DE" sz="1500" i="1" dirty="0" err="1"/>
              <a:t>remuneration</a:t>
            </a:r>
            <a:r>
              <a:rPr lang="de-DE" sz="1500" dirty="0"/>
              <a:t>“.</a:t>
            </a:r>
          </a:p>
        </p:txBody>
      </p:sp>
    </p:spTree>
    <p:extLst>
      <p:ext uri="{BB962C8B-B14F-4D97-AF65-F5344CB8AC3E}">
        <p14:creationId xmlns:p14="http://schemas.microsoft.com/office/powerpoint/2010/main" val="4235025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5982D4-3DCA-45D5-8EB8-96B9A5830D1A}"/>
              </a:ext>
            </a:extLst>
          </p:cNvPr>
          <p:cNvSpPr>
            <a:spLocks noGrp="1"/>
          </p:cNvSpPr>
          <p:nvPr>
            <p:ph type="title"/>
          </p:nvPr>
        </p:nvSpPr>
        <p:spPr/>
        <p:txBody>
          <a:bodyPr/>
          <a:lstStyle/>
          <a:p>
            <a:pPr algn="ctr"/>
            <a:r>
              <a:rPr lang="de-DE" dirty="0">
                <a:solidFill>
                  <a:srgbClr val="FF0000"/>
                </a:solidFill>
              </a:rPr>
              <a:t>Art 11. </a:t>
            </a:r>
            <a:r>
              <a:rPr lang="de-DE" dirty="0"/>
              <a:t>In </a:t>
            </a:r>
            <a:r>
              <a:rPr lang="de-DE" dirty="0" err="1"/>
              <a:t>practice</a:t>
            </a:r>
            <a:endParaRPr lang="en-GB" dirty="0"/>
          </a:p>
        </p:txBody>
      </p:sp>
      <p:sp>
        <p:nvSpPr>
          <p:cNvPr id="4" name="Inhaltsplatzhalter 3">
            <a:extLst>
              <a:ext uri="{FF2B5EF4-FFF2-40B4-BE49-F238E27FC236}">
                <a16:creationId xmlns:a16="http://schemas.microsoft.com/office/drawing/2014/main" id="{4A9B4DA0-F89B-4276-BA03-AF26C8C31B7C}"/>
              </a:ext>
            </a:extLst>
          </p:cNvPr>
          <p:cNvSpPr>
            <a:spLocks noGrp="1"/>
          </p:cNvSpPr>
          <p:nvPr>
            <p:ph sz="half" idx="2"/>
          </p:nvPr>
        </p:nvSpPr>
        <p:spPr>
          <a:xfrm>
            <a:off x="1295400" y="2057400"/>
            <a:ext cx="3125652" cy="3546495"/>
          </a:xfrm>
        </p:spPr>
        <p:txBody>
          <a:bodyPr>
            <a:normAutofit/>
          </a:bodyPr>
          <a:lstStyle/>
          <a:p>
            <a:pPr marL="0" indent="0">
              <a:buNone/>
            </a:pPr>
            <a:r>
              <a:rPr lang="en-GB" b="1" i="1" dirty="0"/>
              <a:t>       </a:t>
            </a:r>
            <a:br>
              <a:rPr lang="en-GB" b="1" i="1" dirty="0"/>
            </a:br>
            <a:r>
              <a:rPr lang="en-GB" b="1" i="1" dirty="0"/>
              <a:t>Google News “snippets”</a:t>
            </a:r>
            <a:br>
              <a:rPr lang="en-GB" b="1" i="1" dirty="0"/>
            </a:br>
            <a:endParaRPr lang="en-GB" dirty="0"/>
          </a:p>
          <a:p>
            <a:pPr marL="0" indent="0">
              <a:buNone/>
            </a:pPr>
            <a:r>
              <a:rPr lang="en-GB" b="1" i="1" dirty="0"/>
              <a:t>      </a:t>
            </a:r>
            <a:endParaRPr lang="en-GB" dirty="0"/>
          </a:p>
        </p:txBody>
      </p:sp>
      <p:pic>
        <p:nvPicPr>
          <p:cNvPr id="8" name="Grafik 7">
            <a:extLst>
              <a:ext uri="{FF2B5EF4-FFF2-40B4-BE49-F238E27FC236}">
                <a16:creationId xmlns:a16="http://schemas.microsoft.com/office/drawing/2014/main" id="{EB028228-4E5D-4DAB-9EF1-1C5521E71E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2023723"/>
            <a:ext cx="454064" cy="454064"/>
          </a:xfrm>
          <a:prstGeom prst="rect">
            <a:avLst/>
          </a:prstGeom>
        </p:spPr>
      </p:pic>
      <p:sp>
        <p:nvSpPr>
          <p:cNvPr id="11" name="Inhaltsplatzhalter 3">
            <a:extLst>
              <a:ext uri="{FF2B5EF4-FFF2-40B4-BE49-F238E27FC236}">
                <a16:creationId xmlns:a16="http://schemas.microsoft.com/office/drawing/2014/main" id="{87B0C13D-BB8C-40FF-A872-A7A4FF816125}"/>
              </a:ext>
            </a:extLst>
          </p:cNvPr>
          <p:cNvSpPr txBox="1">
            <a:spLocks/>
          </p:cNvSpPr>
          <p:nvPr/>
        </p:nvSpPr>
        <p:spPr>
          <a:xfrm>
            <a:off x="5181600" y="2286001"/>
            <a:ext cx="3125652" cy="1981200"/>
          </a:xfrm>
          <a:prstGeom prst="rect">
            <a:avLst/>
          </a:prstGeom>
        </p:spPr>
        <p:txBody>
          <a:bodyPr vert="horz" lIns="91440" tIns="45720" rIns="91440" bIns="45720" rtlCol="0">
            <a:normAutofit fontScale="92500" lnSpcReduction="10000"/>
          </a:bodyPr>
          <a:lst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br>
              <a:rPr lang="en-GB" b="1" i="1" dirty="0"/>
            </a:br>
            <a:r>
              <a:rPr lang="en-GB" b="1" i="1" dirty="0"/>
              <a:t>Public Relations Consultants Association v The Newspaper Licensing Agency Ltd</a:t>
            </a:r>
            <a:r>
              <a:rPr lang="en-GB" dirty="0"/>
              <a:t> </a:t>
            </a:r>
            <a:br>
              <a:rPr lang="en-GB" dirty="0"/>
            </a:br>
            <a:r>
              <a:rPr lang="en-GB" dirty="0"/>
              <a:t>([2013] UKSC 18</a:t>
            </a:r>
          </a:p>
        </p:txBody>
      </p:sp>
      <p:pic>
        <p:nvPicPr>
          <p:cNvPr id="10" name="Inhaltsplatzhalter 9">
            <a:extLst>
              <a:ext uri="{FF2B5EF4-FFF2-40B4-BE49-F238E27FC236}">
                <a16:creationId xmlns:a16="http://schemas.microsoft.com/office/drawing/2014/main" id="{E7E3824C-6C07-4432-B032-691A64245D70}"/>
              </a:ext>
            </a:extLst>
          </p:cNvPr>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2520761" y="2023723"/>
            <a:ext cx="449163" cy="449163"/>
          </a:xfrm>
        </p:spPr>
      </p:pic>
      <p:pic>
        <p:nvPicPr>
          <p:cNvPr id="13" name="Grafik 12" descr="Ein Bild, das Screenshot enthält.&#10;&#10;Mit sehr hoher Zuverlässigkeit generierte Beschreibung">
            <a:extLst>
              <a:ext uri="{FF2B5EF4-FFF2-40B4-BE49-F238E27FC236}">
                <a16:creationId xmlns:a16="http://schemas.microsoft.com/office/drawing/2014/main" id="{BCEE9792-ADF2-48DD-8A2F-B56EBD680D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6410" y="3276601"/>
            <a:ext cx="1537422" cy="2006384"/>
          </a:xfrm>
          <a:prstGeom prst="rect">
            <a:avLst/>
          </a:prstGeom>
        </p:spPr>
      </p:pic>
      <p:pic>
        <p:nvPicPr>
          <p:cNvPr id="5" name="Grafik 4">
            <a:extLst>
              <a:ext uri="{FF2B5EF4-FFF2-40B4-BE49-F238E27FC236}">
                <a16:creationId xmlns:a16="http://schemas.microsoft.com/office/drawing/2014/main" id="{18B4ECA5-5B5C-4213-8968-0D63AB7D8CA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5418" y="2064628"/>
            <a:ext cx="373772" cy="373772"/>
          </a:xfrm>
          <a:prstGeom prst="rect">
            <a:avLst/>
          </a:prstGeom>
        </p:spPr>
      </p:pic>
      <p:pic>
        <p:nvPicPr>
          <p:cNvPr id="9" name="Grafik 8">
            <a:extLst>
              <a:ext uri="{FF2B5EF4-FFF2-40B4-BE49-F238E27FC236}">
                <a16:creationId xmlns:a16="http://schemas.microsoft.com/office/drawing/2014/main" id="{08A88130-4B0E-42B3-8AC7-30854CDB632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71384" y="2057400"/>
            <a:ext cx="449163" cy="449163"/>
          </a:xfrm>
          <a:prstGeom prst="rect">
            <a:avLst/>
          </a:prstGeom>
        </p:spPr>
      </p:pic>
      <p:sp>
        <p:nvSpPr>
          <p:cNvPr id="3" name="Textfeld 2">
            <a:extLst>
              <a:ext uri="{FF2B5EF4-FFF2-40B4-BE49-F238E27FC236}">
                <a16:creationId xmlns:a16="http://schemas.microsoft.com/office/drawing/2014/main" id="{C39D35CC-2F4D-4040-8C8F-D0BB481FA683}"/>
              </a:ext>
            </a:extLst>
          </p:cNvPr>
          <p:cNvSpPr txBox="1"/>
          <p:nvPr/>
        </p:nvSpPr>
        <p:spPr>
          <a:xfrm>
            <a:off x="4421052" y="4648200"/>
            <a:ext cx="3886200" cy="646331"/>
          </a:xfrm>
          <a:prstGeom prst="rect">
            <a:avLst/>
          </a:prstGeom>
          <a:noFill/>
        </p:spPr>
        <p:txBody>
          <a:bodyPr wrap="square" rtlCol="0">
            <a:spAutoFit/>
          </a:bodyPr>
          <a:lstStyle/>
          <a:p>
            <a:r>
              <a:rPr lang="de-DE" dirty="0"/>
              <a:t>Relevant </a:t>
            </a:r>
            <a:r>
              <a:rPr lang="de-DE" dirty="0" err="1"/>
              <a:t>for</a:t>
            </a:r>
            <a:r>
              <a:rPr lang="de-DE" dirty="0"/>
              <a:t> </a:t>
            </a:r>
            <a:r>
              <a:rPr lang="de-DE" b="1" dirty="0" err="1"/>
              <a:t>photo-journalists</a:t>
            </a:r>
            <a:r>
              <a:rPr lang="de-DE" b="1" dirty="0"/>
              <a:t> </a:t>
            </a:r>
            <a:r>
              <a:rPr lang="de-DE" dirty="0" err="1"/>
              <a:t>or</a:t>
            </a:r>
            <a:r>
              <a:rPr lang="de-DE" dirty="0"/>
              <a:t> </a:t>
            </a:r>
            <a:r>
              <a:rPr lang="de-DE" b="1" dirty="0" err="1"/>
              <a:t>news</a:t>
            </a:r>
            <a:r>
              <a:rPr lang="de-DE" b="1" dirty="0"/>
              <a:t> </a:t>
            </a:r>
            <a:r>
              <a:rPr lang="de-DE" b="1" dirty="0" err="1"/>
              <a:t>picture</a:t>
            </a:r>
            <a:r>
              <a:rPr lang="de-DE" b="1" dirty="0"/>
              <a:t> </a:t>
            </a:r>
            <a:r>
              <a:rPr lang="de-DE" b="1" dirty="0" err="1"/>
              <a:t>agencies</a:t>
            </a:r>
            <a:r>
              <a:rPr lang="de-DE" b="1" dirty="0"/>
              <a:t> </a:t>
            </a:r>
            <a:r>
              <a:rPr lang="de-DE" dirty="0"/>
              <a:t>!</a:t>
            </a:r>
            <a:endParaRPr lang="en-GB" dirty="0"/>
          </a:p>
        </p:txBody>
      </p:sp>
    </p:spTree>
    <p:extLst>
      <p:ext uri="{BB962C8B-B14F-4D97-AF65-F5344CB8AC3E}">
        <p14:creationId xmlns:p14="http://schemas.microsoft.com/office/powerpoint/2010/main" val="388752602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E0F899-427C-41A4-8166-4ACA554DBDC8}"/>
              </a:ext>
            </a:extLst>
          </p:cNvPr>
          <p:cNvSpPr>
            <a:spLocks noGrp="1"/>
          </p:cNvSpPr>
          <p:nvPr>
            <p:ph type="title"/>
          </p:nvPr>
        </p:nvSpPr>
        <p:spPr/>
        <p:txBody>
          <a:bodyPr/>
          <a:lstStyle/>
          <a:p>
            <a:pPr algn="ctr"/>
            <a:r>
              <a:rPr lang="de-DE" dirty="0">
                <a:solidFill>
                  <a:srgbClr val="FF0000"/>
                </a:solidFill>
              </a:rPr>
              <a:t>Art. 13 </a:t>
            </a:r>
            <a:r>
              <a:rPr lang="de-DE" dirty="0"/>
              <a:t>In </a:t>
            </a:r>
            <a:r>
              <a:rPr lang="de-DE" dirty="0" err="1"/>
              <a:t>practice</a:t>
            </a:r>
            <a:endParaRPr lang="en-GB" dirty="0"/>
          </a:p>
        </p:txBody>
      </p:sp>
      <p:pic>
        <p:nvPicPr>
          <p:cNvPr id="5" name="Inhaltsplatzhalter 4" descr="Ein Bild, das Tier enthält.&#10;&#10;Mit hoher Zuverlässigkeit generierte Beschreibung">
            <a:extLst>
              <a:ext uri="{FF2B5EF4-FFF2-40B4-BE49-F238E27FC236}">
                <a16:creationId xmlns:a16="http://schemas.microsoft.com/office/drawing/2014/main" id="{BC508FC8-ACAE-41CE-B1BA-412DFE91BD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3038" y="2480966"/>
            <a:ext cx="6572250" cy="2519956"/>
          </a:xfrm>
        </p:spPr>
      </p:pic>
      <p:sp>
        <p:nvSpPr>
          <p:cNvPr id="6" name="Textfeld 5">
            <a:extLst>
              <a:ext uri="{FF2B5EF4-FFF2-40B4-BE49-F238E27FC236}">
                <a16:creationId xmlns:a16="http://schemas.microsoft.com/office/drawing/2014/main" id="{C369C78D-47F7-49BE-8CB1-B6347723024B}"/>
              </a:ext>
            </a:extLst>
          </p:cNvPr>
          <p:cNvSpPr txBox="1"/>
          <p:nvPr/>
        </p:nvSpPr>
        <p:spPr>
          <a:xfrm>
            <a:off x="533400" y="5105400"/>
            <a:ext cx="4343400" cy="369332"/>
          </a:xfrm>
          <a:prstGeom prst="rect">
            <a:avLst/>
          </a:prstGeom>
          <a:noFill/>
        </p:spPr>
        <p:txBody>
          <a:bodyPr wrap="square" rtlCol="0">
            <a:spAutoFit/>
          </a:bodyPr>
          <a:lstStyle/>
          <a:p>
            <a:r>
              <a:rPr lang="de-DE" dirty="0" err="1">
                <a:solidFill>
                  <a:srgbClr val="FF0000"/>
                </a:solidFill>
              </a:rPr>
              <a:t>Frog</a:t>
            </a:r>
            <a:r>
              <a:rPr lang="de-DE" dirty="0">
                <a:solidFill>
                  <a:srgbClr val="FF0000"/>
                </a:solidFill>
              </a:rPr>
              <a:t> </a:t>
            </a:r>
            <a:r>
              <a:rPr lang="de-DE" dirty="0" err="1">
                <a:solidFill>
                  <a:srgbClr val="FF0000"/>
                </a:solidFill>
              </a:rPr>
              <a:t>photo</a:t>
            </a:r>
            <a:r>
              <a:rPr lang="de-DE" dirty="0">
                <a:solidFill>
                  <a:srgbClr val="FF0000"/>
                </a:solidFill>
              </a:rPr>
              <a:t> </a:t>
            </a:r>
            <a:r>
              <a:rPr lang="de-DE" dirty="0" err="1">
                <a:solidFill>
                  <a:srgbClr val="FF0000"/>
                </a:solidFill>
              </a:rPr>
              <a:t>of</a:t>
            </a:r>
            <a:r>
              <a:rPr lang="de-DE" dirty="0">
                <a:solidFill>
                  <a:srgbClr val="FF0000"/>
                </a:solidFill>
              </a:rPr>
              <a:t> Getty Images on Pinterest</a:t>
            </a:r>
            <a:endParaRPr lang="en-GB" dirty="0">
              <a:solidFill>
                <a:srgbClr val="FF0000"/>
              </a:solidFill>
            </a:endParaRPr>
          </a:p>
        </p:txBody>
      </p:sp>
    </p:spTree>
    <p:extLst>
      <p:ext uri="{BB962C8B-B14F-4D97-AF65-F5344CB8AC3E}">
        <p14:creationId xmlns:p14="http://schemas.microsoft.com/office/powerpoint/2010/main" val="182332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42C14A9-3617-46DD-9FC4-ED828A7D3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19AB0109-1C89-41F0-9EDF-3DE017BE3F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416103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el 1">
            <a:extLst>
              <a:ext uri="{FF2B5EF4-FFF2-40B4-BE49-F238E27FC236}">
                <a16:creationId xmlns:a16="http://schemas.microsoft.com/office/drawing/2014/main" id="{C4E0F899-427C-41A4-8166-4ACA554DBDC8}"/>
              </a:ext>
            </a:extLst>
          </p:cNvPr>
          <p:cNvSpPr>
            <a:spLocks noGrp="1"/>
          </p:cNvSpPr>
          <p:nvPr>
            <p:ph type="title"/>
          </p:nvPr>
        </p:nvSpPr>
        <p:spPr>
          <a:xfrm>
            <a:off x="1088684" y="804519"/>
            <a:ext cx="4162768" cy="1049235"/>
          </a:xfrm>
        </p:spPr>
        <p:txBody>
          <a:bodyPr>
            <a:normAutofit/>
          </a:bodyPr>
          <a:lstStyle/>
          <a:p>
            <a:r>
              <a:rPr lang="de-DE"/>
              <a:t>Art. 13 b) In practice</a:t>
            </a:r>
            <a:endParaRPr lang="en-GB"/>
          </a:p>
        </p:txBody>
      </p:sp>
      <p:sp>
        <p:nvSpPr>
          <p:cNvPr id="22" name="Rectangle 21">
            <a:extLst>
              <a:ext uri="{FF2B5EF4-FFF2-40B4-BE49-F238E27FC236}">
                <a16:creationId xmlns:a16="http://schemas.microsoft.com/office/drawing/2014/main" id="{19E5CB6C-D5A1-44AB-BAD0-E76C67ED2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3" name="Content Placeholder 14">
            <a:extLst>
              <a:ext uri="{FF2B5EF4-FFF2-40B4-BE49-F238E27FC236}">
                <a16:creationId xmlns:a16="http://schemas.microsoft.com/office/drawing/2014/main" id="{F76565E5-3DAF-433C-A658-8598A853B636}"/>
              </a:ext>
            </a:extLst>
          </p:cNvPr>
          <p:cNvSpPr>
            <a:spLocks noGrp="1"/>
          </p:cNvSpPr>
          <p:nvPr>
            <p:ph idx="1"/>
          </p:nvPr>
        </p:nvSpPr>
        <p:spPr>
          <a:xfrm>
            <a:off x="1088684" y="2015732"/>
            <a:ext cx="4162768" cy="3450613"/>
          </a:xfrm>
        </p:spPr>
        <p:txBody>
          <a:bodyPr>
            <a:normAutofit/>
          </a:bodyPr>
          <a:lstStyle/>
          <a:p>
            <a:r>
              <a:rPr lang="en-US" dirty="0"/>
              <a:t>Image Search engines are required to conclude fair licenses with “</a:t>
            </a:r>
            <a:r>
              <a:rPr lang="en-US" i="1" dirty="0"/>
              <a:t>any requesting </a:t>
            </a:r>
            <a:r>
              <a:rPr lang="en-US" i="1" dirty="0" err="1"/>
              <a:t>rightholder</a:t>
            </a:r>
            <a:r>
              <a:rPr lang="en-US" dirty="0"/>
              <a:t>”</a:t>
            </a:r>
          </a:p>
          <a:p>
            <a:r>
              <a:rPr lang="en-US" dirty="0"/>
              <a:t>“</a:t>
            </a:r>
            <a:r>
              <a:rPr lang="en-US" i="1" dirty="0"/>
              <a:t>May be managed by CMOs</a:t>
            </a:r>
            <a:r>
              <a:rPr lang="en-US" dirty="0"/>
              <a:t>”</a:t>
            </a:r>
          </a:p>
          <a:p>
            <a:r>
              <a:rPr lang="en-US" dirty="0"/>
              <a:t>       Based on French law on image search engines (2016) Has not entered into force!</a:t>
            </a:r>
          </a:p>
          <a:p>
            <a:r>
              <a:rPr lang="en-US" dirty="0"/>
              <a:t>Are </a:t>
            </a:r>
            <a:r>
              <a:rPr lang="en-US" b="1" dirty="0"/>
              <a:t>framed images </a:t>
            </a:r>
            <a:r>
              <a:rPr lang="en-US" dirty="0"/>
              <a:t>covered?</a:t>
            </a:r>
          </a:p>
          <a:p>
            <a:endParaRPr lang="en-US" dirty="0"/>
          </a:p>
          <a:p>
            <a:endParaRPr lang="en-US" dirty="0"/>
          </a:p>
          <a:p>
            <a:endParaRPr lang="en-US" dirty="0"/>
          </a:p>
          <a:p>
            <a:endParaRPr lang="en-US" dirty="0"/>
          </a:p>
        </p:txBody>
      </p:sp>
      <p:pic>
        <p:nvPicPr>
          <p:cNvPr id="10" name="Grafik 9" descr="Ein Bild, das Screenshot, Elektronik enthält.&#10;&#10;Mit hoher Zuverlässigkeit generierte Beschreibung">
            <a:extLst>
              <a:ext uri="{FF2B5EF4-FFF2-40B4-BE49-F238E27FC236}">
                <a16:creationId xmlns:a16="http://schemas.microsoft.com/office/drawing/2014/main" id="{8375ECA9-6F76-471D-8F37-B3A00B4356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5195" y="787303"/>
            <a:ext cx="3056127" cy="1879518"/>
          </a:xfrm>
          <a:prstGeom prst="rect">
            <a:avLst/>
          </a:prstGeom>
        </p:spPr>
      </p:pic>
      <p:pic>
        <p:nvPicPr>
          <p:cNvPr id="13" name="Inhaltsplatzhalter 7">
            <a:extLst>
              <a:ext uri="{FF2B5EF4-FFF2-40B4-BE49-F238E27FC236}">
                <a16:creationId xmlns:a16="http://schemas.microsoft.com/office/drawing/2014/main" id="{8C329660-18B2-45E3-8752-E5846B3F29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05195" y="3536364"/>
            <a:ext cx="3056127" cy="1696150"/>
          </a:xfrm>
          <a:prstGeom prst="rect">
            <a:avLst/>
          </a:prstGeom>
        </p:spPr>
      </p:pic>
      <p:pic>
        <p:nvPicPr>
          <p:cNvPr id="24" name="Picture 23">
            <a:extLst>
              <a:ext uri="{FF2B5EF4-FFF2-40B4-BE49-F238E27FC236}">
                <a16:creationId xmlns:a16="http://schemas.microsoft.com/office/drawing/2014/main" id="{D5A16967-5C32-4A48-9F02-4F0228AC8D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26" name="Straight Connector 25">
            <a:extLst>
              <a:ext uri="{FF2B5EF4-FFF2-40B4-BE49-F238E27FC236}">
                <a16:creationId xmlns:a16="http://schemas.microsoft.com/office/drawing/2014/main" id="{942D078B-EF20-4DB1-AA1B-87F212C56A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 name="Grafik 3">
            <a:extLst>
              <a:ext uri="{FF2B5EF4-FFF2-40B4-BE49-F238E27FC236}">
                <a16:creationId xmlns:a16="http://schemas.microsoft.com/office/drawing/2014/main" id="{C903D8C5-0644-445E-A454-981B826795A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5400" y="3657600"/>
            <a:ext cx="585935" cy="585935"/>
          </a:xfrm>
          <a:prstGeom prst="rect">
            <a:avLst/>
          </a:prstGeom>
        </p:spPr>
      </p:pic>
    </p:spTree>
    <p:extLst>
      <p:ext uri="{BB962C8B-B14F-4D97-AF65-F5344CB8AC3E}">
        <p14:creationId xmlns:p14="http://schemas.microsoft.com/office/powerpoint/2010/main" val="366519291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6" name="Rectangle 9">
            <a:extLst>
              <a:ext uri="{FF2B5EF4-FFF2-40B4-BE49-F238E27FC236}">
                <a16:creationId xmlns:a16="http://schemas.microsoft.com/office/drawing/2014/main" id="{35C3D674-3D59-4E93-80CA-0C0A9095E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11">
            <a:extLst>
              <a:ext uri="{FF2B5EF4-FFF2-40B4-BE49-F238E27FC236}">
                <a16:creationId xmlns:a16="http://schemas.microsoft.com/office/drawing/2014/main" id="{C884B8F8-FDC9-498B-9960-5D7260AF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3133029"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el 1">
            <a:extLst>
              <a:ext uri="{FF2B5EF4-FFF2-40B4-BE49-F238E27FC236}">
                <a16:creationId xmlns:a16="http://schemas.microsoft.com/office/drawing/2014/main" id="{E712D0C5-9F20-4226-A863-C43FA0EB5A64}"/>
              </a:ext>
            </a:extLst>
          </p:cNvPr>
          <p:cNvSpPr>
            <a:spLocks noGrp="1"/>
          </p:cNvSpPr>
          <p:nvPr>
            <p:ph type="title"/>
          </p:nvPr>
        </p:nvSpPr>
        <p:spPr>
          <a:xfrm>
            <a:off x="1088685" y="804520"/>
            <a:ext cx="3132383" cy="1049235"/>
          </a:xfrm>
        </p:spPr>
        <p:txBody>
          <a:bodyPr>
            <a:normAutofit/>
          </a:bodyPr>
          <a:lstStyle/>
          <a:p>
            <a:r>
              <a:rPr lang="de-DE" dirty="0"/>
              <a:t>Framing?</a:t>
            </a:r>
            <a:endParaRPr lang="en-GB" dirty="0"/>
          </a:p>
        </p:txBody>
      </p:sp>
      <p:sp>
        <p:nvSpPr>
          <p:cNvPr id="28" name="Rectangle 13">
            <a:extLst>
              <a:ext uri="{FF2B5EF4-FFF2-40B4-BE49-F238E27FC236}">
                <a16:creationId xmlns:a16="http://schemas.microsoft.com/office/drawing/2014/main" id="{EF2A81E1-BCBE-426B-8C09-33274E694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5" name="Inhaltsplatzhalter 4">
            <a:extLst>
              <a:ext uri="{FF2B5EF4-FFF2-40B4-BE49-F238E27FC236}">
                <a16:creationId xmlns:a16="http://schemas.microsoft.com/office/drawing/2014/main" id="{B8E69EA7-8999-4215-962A-6776FEA6F3BD}"/>
              </a:ext>
            </a:extLst>
          </p:cNvPr>
          <p:cNvSpPr>
            <a:spLocks noGrp="1"/>
          </p:cNvSpPr>
          <p:nvPr>
            <p:ph idx="1"/>
          </p:nvPr>
        </p:nvSpPr>
        <p:spPr>
          <a:xfrm>
            <a:off x="1088685" y="2015732"/>
            <a:ext cx="3129159" cy="3450613"/>
          </a:xfrm>
        </p:spPr>
        <p:txBody>
          <a:bodyPr>
            <a:normAutofit fontScale="85000" lnSpcReduction="20000"/>
          </a:bodyPr>
          <a:lstStyle/>
          <a:p>
            <a:r>
              <a:rPr lang="de-DE" dirty="0">
                <a:hlinkClick r:id="rId2"/>
              </a:rPr>
              <a:t>Svensson</a:t>
            </a:r>
            <a:r>
              <a:rPr lang="de-DE" dirty="0"/>
              <a:t> 2014 (</a:t>
            </a:r>
            <a:r>
              <a:rPr lang="de-DE" dirty="0" err="1"/>
              <a:t>new</a:t>
            </a:r>
            <a:r>
              <a:rPr lang="de-DE" dirty="0"/>
              <a:t> </a:t>
            </a:r>
            <a:r>
              <a:rPr lang="de-DE" dirty="0" err="1"/>
              <a:t>public</a:t>
            </a:r>
            <a:r>
              <a:rPr lang="de-DE" dirty="0"/>
              <a:t>)</a:t>
            </a:r>
          </a:p>
          <a:p>
            <a:r>
              <a:rPr lang="de-DE" dirty="0" err="1"/>
              <a:t>Bestwater</a:t>
            </a:r>
            <a:r>
              <a:rPr lang="de-DE" dirty="0"/>
              <a:t> 2014 (</a:t>
            </a:r>
            <a:r>
              <a:rPr lang="de-DE" dirty="0" err="1"/>
              <a:t>framing</a:t>
            </a:r>
            <a:r>
              <a:rPr lang="de-DE" dirty="0"/>
              <a:t> </a:t>
            </a:r>
            <a:r>
              <a:rPr lang="de-DE" dirty="0" err="1"/>
              <a:t>of</a:t>
            </a:r>
            <a:r>
              <a:rPr lang="de-DE" dirty="0"/>
              <a:t> </a:t>
            </a:r>
            <a:r>
              <a:rPr lang="de-DE" dirty="0" err="1"/>
              <a:t>content</a:t>
            </a:r>
            <a:r>
              <a:rPr lang="de-DE" dirty="0"/>
              <a:t> </a:t>
            </a:r>
            <a:r>
              <a:rPr lang="de-DE" dirty="0" err="1"/>
              <a:t>freely</a:t>
            </a:r>
            <a:r>
              <a:rPr lang="de-DE" dirty="0"/>
              <a:t> </a:t>
            </a:r>
            <a:r>
              <a:rPr lang="de-DE" dirty="0" err="1"/>
              <a:t>available</a:t>
            </a:r>
            <a:r>
              <a:rPr lang="de-DE" dirty="0"/>
              <a:t> on </a:t>
            </a:r>
            <a:r>
              <a:rPr lang="de-DE" dirty="0" err="1"/>
              <a:t>the</a:t>
            </a:r>
            <a:r>
              <a:rPr lang="de-DE" dirty="0"/>
              <a:t> </a:t>
            </a:r>
            <a:r>
              <a:rPr lang="de-DE" dirty="0" err="1"/>
              <a:t>internet</a:t>
            </a:r>
            <a:r>
              <a:rPr lang="de-DE" dirty="0"/>
              <a:t>)</a:t>
            </a:r>
          </a:p>
          <a:p>
            <a:r>
              <a:rPr lang="de-DE" dirty="0"/>
              <a:t>GS Media 2016 (</a:t>
            </a:r>
            <a:r>
              <a:rPr lang="de-DE" dirty="0" err="1"/>
              <a:t>element</a:t>
            </a:r>
            <a:r>
              <a:rPr lang="de-DE" dirty="0"/>
              <a:t> </a:t>
            </a:r>
            <a:r>
              <a:rPr lang="de-DE" dirty="0" err="1"/>
              <a:t>of</a:t>
            </a:r>
            <a:r>
              <a:rPr lang="de-DE" dirty="0"/>
              <a:t> </a:t>
            </a:r>
            <a:r>
              <a:rPr lang="de-DE" dirty="0" err="1"/>
              <a:t>subjectivity</a:t>
            </a:r>
            <a:r>
              <a:rPr lang="de-DE" dirty="0"/>
              <a:t>)</a:t>
            </a:r>
          </a:p>
          <a:p>
            <a:r>
              <a:rPr lang="de-DE" dirty="0" err="1"/>
              <a:t>Renckhoff</a:t>
            </a:r>
            <a:r>
              <a:rPr lang="de-DE" dirty="0"/>
              <a:t> 2018 (</a:t>
            </a:r>
            <a:r>
              <a:rPr lang="de-DE" dirty="0" err="1"/>
              <a:t>confirmation</a:t>
            </a:r>
            <a:r>
              <a:rPr lang="de-DE" dirty="0"/>
              <a:t> </a:t>
            </a:r>
            <a:r>
              <a:rPr lang="de-DE" dirty="0" err="1"/>
              <a:t>of</a:t>
            </a:r>
            <a:r>
              <a:rPr lang="de-DE" dirty="0"/>
              <a:t> </a:t>
            </a:r>
            <a:r>
              <a:rPr lang="de-DE" dirty="0" err="1"/>
              <a:t>precedent</a:t>
            </a:r>
            <a:r>
              <a:rPr lang="de-DE" dirty="0"/>
              <a:t> </a:t>
            </a:r>
            <a:r>
              <a:rPr lang="de-DE" dirty="0" err="1"/>
              <a:t>jurisprudence</a:t>
            </a:r>
            <a:r>
              <a:rPr lang="de-DE" dirty="0"/>
              <a:t>)</a:t>
            </a:r>
          </a:p>
          <a:p>
            <a:r>
              <a:rPr lang="de-DE" dirty="0"/>
              <a:t>Art. 11 </a:t>
            </a:r>
            <a:r>
              <a:rPr lang="en-GB" dirty="0"/>
              <a:t>“</a:t>
            </a:r>
            <a:r>
              <a:rPr lang="en-GB" i="1" dirty="0"/>
              <a:t>This protection does not extend to acts of hyperlinking</a:t>
            </a:r>
            <a:r>
              <a:rPr lang="en-GB" dirty="0"/>
              <a:t>.” (Recital 34)”</a:t>
            </a:r>
          </a:p>
        </p:txBody>
      </p:sp>
      <p:pic>
        <p:nvPicPr>
          <p:cNvPr id="4" name="Grafik 3" descr="Ein Bild, das Screenshot enthält.&#10;&#10;Mit sehr hoher Zuverlässigkeit generierte Beschreibung">
            <a:extLst>
              <a:ext uri="{FF2B5EF4-FFF2-40B4-BE49-F238E27FC236}">
                <a16:creationId xmlns:a16="http://schemas.microsoft.com/office/drawing/2014/main" id="{23B4F55B-6CAD-4B21-AF73-DF598C446C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685800"/>
            <a:ext cx="4420246" cy="4780527"/>
          </a:xfrm>
          <a:prstGeom prst="rect">
            <a:avLst/>
          </a:prstGeom>
        </p:spPr>
      </p:pic>
      <p:pic>
        <p:nvPicPr>
          <p:cNvPr id="29" name="Picture 15">
            <a:extLst>
              <a:ext uri="{FF2B5EF4-FFF2-40B4-BE49-F238E27FC236}">
                <a16:creationId xmlns:a16="http://schemas.microsoft.com/office/drawing/2014/main" id="{39D1DDD4-5BB3-45BA-B9B3-06B62299AD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8" name="Straight Connector 17">
            <a:extLst>
              <a:ext uri="{FF2B5EF4-FFF2-40B4-BE49-F238E27FC236}">
                <a16:creationId xmlns:a16="http://schemas.microsoft.com/office/drawing/2014/main" id="{A24DAE64-2302-42EA-8239-F2F0775CA5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5519075"/>
      </p:ext>
    </p:extLst>
  </p:cSld>
  <p:clrMapOvr>
    <a:masterClrMapping/>
  </p:clrMapOvr>
  <p:transition spd="slow">
    <p:push dir="u"/>
  </p:transition>
</p:sld>
</file>

<file path=ppt/theme/theme1.xml><?xml version="1.0" encoding="utf-8"?>
<a:theme xmlns:a="http://schemas.openxmlformats.org/drawingml/2006/main" name="Gallery">
  <a:themeElements>
    <a:clrScheme name="Warmes Blau">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863</Words>
  <Application>Microsoft Office PowerPoint</Application>
  <PresentationFormat>Bildschirmpräsentation (4:3)</PresentationFormat>
  <Paragraphs>107</Paragraphs>
  <Slides>12</Slides>
  <Notes>11</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12</vt:i4>
      </vt:variant>
    </vt:vector>
  </HeadingPairs>
  <TitlesOfParts>
    <vt:vector size="19" baseType="lpstr">
      <vt:lpstr>Adobe Clean</vt:lpstr>
      <vt:lpstr>Arial</vt:lpstr>
      <vt:lpstr>Calibri</vt:lpstr>
      <vt:lpstr>Courier</vt:lpstr>
      <vt:lpstr>Gill Sans MT</vt:lpstr>
      <vt:lpstr>Gill Sans Nova</vt:lpstr>
      <vt:lpstr>Gallery</vt:lpstr>
      <vt:lpstr>EU Copyright Directive </vt:lpstr>
      <vt:lpstr>The Vote of European parliament  of 12 September allows the EU copyright directive to go into “trilogue” .</vt:lpstr>
      <vt:lpstr>„Trilogue“ last step of EU legislative process</vt:lpstr>
      <vt:lpstr>implementation</vt:lpstr>
      <vt:lpstr>Two controversial articles to leverage the relationships between stakeholders online</vt:lpstr>
      <vt:lpstr>Art 11. In practice</vt:lpstr>
      <vt:lpstr>Art. 13 In practice</vt:lpstr>
      <vt:lpstr>Art. 13 b) In practice</vt:lpstr>
      <vt:lpstr>Framing?</vt:lpstr>
      <vt:lpstr>Art. 13 In practice:  the use of technology</vt:lpstr>
      <vt:lpstr>PowerPoint-Präsentation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Traps, and Recent Legal Developments</dc:title>
  <dc:creator>Sylvie Fodor</dc:creator>
  <cp:lastModifiedBy>Sylvie Fodor</cp:lastModifiedBy>
  <cp:revision>25</cp:revision>
  <dcterms:created xsi:type="dcterms:W3CDTF">2018-10-01T07:52:31Z</dcterms:created>
  <dcterms:modified xsi:type="dcterms:W3CDTF">2018-11-12T18:25:36Z</dcterms:modified>
</cp:coreProperties>
</file>